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57" r:id="rId4"/>
    <p:sldId id="258" r:id="rId5"/>
    <p:sldId id="260" r:id="rId6"/>
    <p:sldId id="268" r:id="rId7"/>
    <p:sldId id="261" r:id="rId8"/>
    <p:sldId id="269" r:id="rId9"/>
    <p:sldId id="262" r:id="rId10"/>
    <p:sldId id="270" r:id="rId11"/>
    <p:sldId id="263" r:id="rId12"/>
    <p:sldId id="267" r:id="rId13"/>
    <p:sldId id="264" r:id="rId14"/>
    <p:sldId id="271" r:id="rId15"/>
    <p:sldId id="265" r:id="rId16"/>
    <p:sldId id="273" r:id="rId17"/>
    <p:sldId id="266" r:id="rId18"/>
    <p:sldId id="27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59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06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2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83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01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33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78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00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04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96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87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1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gif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5.jpeg"/><Relationship Id="rId4" Type="http://schemas.openxmlformats.org/officeDocument/2006/relationships/image" Target="../media/image34.jpeg"/><Relationship Id="rId9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rg" TargetMode="External"/><Relationship Id="rId5" Type="http://schemas.openxmlformats.org/officeDocument/2006/relationships/hyperlink" Target="http://.org" TargetMode="External"/><Relationship Id="rId4" Type="http://schemas.openxmlformats.org/officeDocument/2006/relationships/hyperlink" Target="http://alphasigmanu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phasigmanu.org/about/history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3E6E561-9DDE-44C9-844F-037286F48B5D}"/>
              </a:ext>
            </a:extLst>
          </p:cNvPr>
          <p:cNvGrpSpPr/>
          <p:nvPr/>
        </p:nvGrpSpPr>
        <p:grpSpPr>
          <a:xfrm>
            <a:off x="200025" y="258596"/>
            <a:ext cx="11918949" cy="6373202"/>
            <a:chOff x="200025" y="258596"/>
            <a:chExt cx="11918949" cy="6373202"/>
          </a:xfrm>
        </p:grpSpPr>
        <p:pic>
          <p:nvPicPr>
            <p:cNvPr id="4" name="Picture 4" descr="trivia night.jpg"/>
            <p:cNvPicPr>
              <a:picLocks noChangeAspect="1"/>
            </p:cNvPicPr>
            <p:nvPr/>
          </p:nvPicPr>
          <p:blipFill rotWithShape="1">
            <a:blip r:embed="rId2"/>
            <a:srcRect b="49664"/>
            <a:stretch/>
          </p:blipFill>
          <p:spPr>
            <a:xfrm>
              <a:off x="200025" y="3314700"/>
              <a:ext cx="11827215" cy="3317098"/>
            </a:xfrm>
            <a:prstGeom prst="rect">
              <a:avLst/>
            </a:prstGeom>
          </p:spPr>
        </p:pic>
        <p:pic>
          <p:nvPicPr>
            <p:cNvPr id="11" name="Picture 11" descr="play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025" y="628650"/>
              <a:ext cx="9374710" cy="2756342"/>
            </a:xfrm>
            <a:prstGeom prst="rect">
              <a:avLst/>
            </a:prstGeom>
          </p:spPr>
        </p:pic>
        <p:pic>
          <p:nvPicPr>
            <p:cNvPr id="2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7289" y="258596"/>
              <a:ext cx="1181685" cy="1312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danihy_key__medium.jpg"/>
          <p:cNvPicPr>
            <a:picLocks noChangeAspect="1"/>
          </p:cNvPicPr>
          <p:nvPr/>
        </p:nvPicPr>
        <p:blipFill rotWithShape="1">
          <a:blip r:embed="rId2"/>
          <a:srcRect l="3887" t="69" r="3058" b="4605"/>
          <a:stretch/>
        </p:blipFill>
        <p:spPr>
          <a:xfrm>
            <a:off x="2174908" y="1150574"/>
            <a:ext cx="7663854" cy="4196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10" descr="DANIHY ANSW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895" y="5505450"/>
            <a:ext cx="6521758" cy="13042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501" y="252004"/>
            <a:ext cx="732107" cy="81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00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question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83" y="4505325"/>
            <a:ext cx="10893713" cy="2276070"/>
          </a:xfrm>
          <a:prstGeom prst="rect">
            <a:avLst/>
          </a:prstGeom>
        </p:spPr>
      </p:pic>
      <p:pic>
        <p:nvPicPr>
          <p:cNvPr id="2" name="Picture 3" descr="Barbar Blazalo, ASN Moderator pinning Fr Thomas Kent LMC 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84" y="400050"/>
            <a:ext cx="5202319" cy="3726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8" y="252004"/>
            <a:ext cx="732107" cy="81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18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nstagram Se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755" y="352980"/>
            <a:ext cx="5863670" cy="5870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Arrow: Right 2"/>
          <p:cNvSpPr/>
          <p:nvPr/>
        </p:nvSpPr>
        <p:spPr>
          <a:xfrm rot="480000">
            <a:off x="3086100" y="5344782"/>
            <a:ext cx="3260725" cy="36925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19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4724400"/>
            <a:ext cx="2657475" cy="13620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395" y="252004"/>
            <a:ext cx="732107" cy="81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53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question 6.png"/>
          <p:cNvPicPr>
            <a:picLocks noChangeAspect="1"/>
          </p:cNvPicPr>
          <p:nvPr/>
        </p:nvPicPr>
        <p:blipFill rotWithShape="1">
          <a:blip r:embed="rId2"/>
          <a:srcRect b="57699"/>
          <a:stretch/>
        </p:blipFill>
        <p:spPr>
          <a:xfrm>
            <a:off x="119938" y="3724275"/>
            <a:ext cx="7762274" cy="1854203"/>
          </a:xfrm>
          <a:prstGeom prst="rect">
            <a:avLst/>
          </a:prstGeom>
        </p:spPr>
      </p:pic>
      <p:pic>
        <p:nvPicPr>
          <p:cNvPr id="8" name="Picture 4" descr="question 6.png"/>
          <p:cNvPicPr>
            <a:picLocks noChangeAspect="1"/>
          </p:cNvPicPr>
          <p:nvPr/>
        </p:nvPicPr>
        <p:blipFill rotWithShape="1">
          <a:blip r:embed="rId2"/>
          <a:srcRect l="6861" t="46919" r="48611" b="30492"/>
          <a:stretch/>
        </p:blipFill>
        <p:spPr>
          <a:xfrm>
            <a:off x="7786734" y="4381500"/>
            <a:ext cx="3976770" cy="1139594"/>
          </a:xfrm>
          <a:prstGeom prst="rect">
            <a:avLst/>
          </a:prstGeom>
        </p:spPr>
      </p:pic>
      <p:pic>
        <p:nvPicPr>
          <p:cNvPr id="9" name="Picture 4" descr="question 6.png"/>
          <p:cNvPicPr>
            <a:picLocks noChangeAspect="1"/>
          </p:cNvPicPr>
          <p:nvPr/>
        </p:nvPicPr>
        <p:blipFill rotWithShape="1">
          <a:blip r:embed="rId2"/>
          <a:srcRect l="7088" t="75919" r="24272"/>
          <a:stretch/>
        </p:blipFill>
        <p:spPr>
          <a:xfrm>
            <a:off x="4175125" y="5670296"/>
            <a:ext cx="5408970" cy="1071817"/>
          </a:xfrm>
          <a:prstGeom prst="rect">
            <a:avLst/>
          </a:prstGeom>
        </p:spPr>
      </p:pic>
      <p:pic>
        <p:nvPicPr>
          <p:cNvPr id="11" name="Picture 4" descr="question 6.png"/>
          <p:cNvPicPr>
            <a:picLocks noChangeAspect="1"/>
          </p:cNvPicPr>
          <p:nvPr/>
        </p:nvPicPr>
        <p:blipFill rotWithShape="1">
          <a:blip r:embed="rId2"/>
          <a:srcRect l="52734" t="42295" b="32131"/>
          <a:stretch/>
        </p:blipFill>
        <p:spPr>
          <a:xfrm>
            <a:off x="330275" y="5486400"/>
            <a:ext cx="3668949" cy="1120995"/>
          </a:xfrm>
          <a:prstGeom prst="rect">
            <a:avLst/>
          </a:prstGeom>
        </p:spPr>
      </p:pic>
      <p:pic>
        <p:nvPicPr>
          <p:cNvPr id="6" name="Picture 11" descr="Kate + Borha Andalucia Induction.jpg"/>
          <p:cNvPicPr>
            <a:picLocks noChangeAspect="1"/>
          </p:cNvPicPr>
          <p:nvPr/>
        </p:nvPicPr>
        <p:blipFill rotWithShape="1">
          <a:blip r:embed="rId3"/>
          <a:srcRect t="3562" b="8646"/>
          <a:stretch/>
        </p:blipFill>
        <p:spPr>
          <a:xfrm>
            <a:off x="629038" y="200025"/>
            <a:ext cx="5102836" cy="3366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841" y="252004"/>
            <a:ext cx="732107" cy="8133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56A295-0761-4A04-B9BD-BC3167C998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786" t="45695" r="40125" b="38286"/>
          <a:stretch/>
        </p:blipFill>
        <p:spPr>
          <a:xfrm>
            <a:off x="7668101" y="3984807"/>
            <a:ext cx="664865" cy="193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28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cati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424" y="5276850"/>
            <a:ext cx="8044277" cy="1252413"/>
          </a:xfrm>
          <a:prstGeom prst="rect">
            <a:avLst/>
          </a:prstGeom>
        </p:spPr>
      </p:pic>
      <p:pic>
        <p:nvPicPr>
          <p:cNvPr id="6" name="Picture 6" descr="soga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07" y="2257767"/>
            <a:ext cx="2714764" cy="2714764"/>
          </a:xfrm>
          <a:prstGeom prst="rect">
            <a:avLst/>
          </a:prstGeom>
        </p:spPr>
      </p:pic>
      <p:pic>
        <p:nvPicPr>
          <p:cNvPr id="10" name="Picture 10" descr="loyola logo.jpg"/>
          <p:cNvPicPr>
            <a:picLocks noChangeAspect="1"/>
          </p:cNvPicPr>
          <p:nvPr/>
        </p:nvPicPr>
        <p:blipFill rotWithShape="1">
          <a:blip r:embed="rId4"/>
          <a:srcRect l="3588" r="10315" b="453"/>
          <a:stretch/>
        </p:blipFill>
        <p:spPr>
          <a:xfrm>
            <a:off x="4138170" y="2656726"/>
            <a:ext cx="3724275" cy="21533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288" y="252004"/>
            <a:ext cx="732107" cy="813385"/>
          </a:xfrm>
          <a:prstGeom prst="rect">
            <a:avLst/>
          </a:prstGeom>
        </p:spPr>
      </p:pic>
      <p:pic>
        <p:nvPicPr>
          <p:cNvPr id="3" name="Picture 4" descr="regi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856" y="1126729"/>
            <a:ext cx="6965903" cy="955626"/>
          </a:xfrm>
          <a:prstGeom prst="rect">
            <a:avLst/>
          </a:prstGeom>
        </p:spPr>
      </p:pic>
      <p:sp>
        <p:nvSpPr>
          <p:cNvPr id="5" name="AutoShape 2" descr="Image result for campion college regina">
            <a:extLst>
              <a:ext uri="{FF2B5EF4-FFF2-40B4-BE49-F238E27FC236}">
                <a16:creationId xmlns:a16="http://schemas.microsoft.com/office/drawing/2014/main" id="{86201CD2-1183-40F8-8617-A9FF71A0D7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ABF8F0-2AFD-45F7-BD81-C723BC6CC61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6622" r="-174" b="37615"/>
          <a:stretch/>
        </p:blipFill>
        <p:spPr>
          <a:xfrm>
            <a:off x="8268444" y="1658257"/>
            <a:ext cx="3683923" cy="11369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F493EF-C8D9-4316-B5BD-BE57A072F85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1648" t="47692" r="23929" b="37837"/>
          <a:stretch/>
        </p:blipFill>
        <p:spPr>
          <a:xfrm>
            <a:off x="1982424" y="4917985"/>
            <a:ext cx="8366262" cy="1905008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DFC95E5-158B-40E5-BB98-47BD3FD304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31" y="3293026"/>
            <a:ext cx="37242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3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question 7.png"/>
          <p:cNvPicPr>
            <a:picLocks noChangeAspect="1"/>
          </p:cNvPicPr>
          <p:nvPr/>
        </p:nvPicPr>
        <p:blipFill rotWithShape="1">
          <a:blip r:embed="rId2"/>
          <a:srcRect b="38175"/>
          <a:stretch/>
        </p:blipFill>
        <p:spPr>
          <a:xfrm>
            <a:off x="228741" y="5151235"/>
            <a:ext cx="8167354" cy="1643369"/>
          </a:xfrm>
          <a:prstGeom prst="rect">
            <a:avLst/>
          </a:prstGeom>
        </p:spPr>
      </p:pic>
      <p:pic>
        <p:nvPicPr>
          <p:cNvPr id="4" name="Picture 4" descr="NJ Regional Group Shot with Igg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15" y="657225"/>
            <a:ext cx="5789350" cy="387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4" descr="question 7.png"/>
          <p:cNvPicPr>
            <a:picLocks noChangeAspect="1"/>
          </p:cNvPicPr>
          <p:nvPr/>
        </p:nvPicPr>
        <p:blipFill rotWithShape="1">
          <a:blip r:embed="rId2"/>
          <a:srcRect l="4174" t="55555" r="52562"/>
          <a:stretch/>
        </p:blipFill>
        <p:spPr>
          <a:xfrm>
            <a:off x="8504238" y="5440893"/>
            <a:ext cx="3670776" cy="12266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48992" y="642937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817556" y="481012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735" y="252004"/>
            <a:ext cx="732107" cy="81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30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2 chapte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90" y="108426"/>
            <a:ext cx="4648462" cy="1514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1" y="252004"/>
            <a:ext cx="732107" cy="813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43A161-04F2-4C38-AE30-D36B2FE0F94D}"/>
              </a:ext>
            </a:extLst>
          </p:cNvPr>
          <p:cNvSpPr txBox="1"/>
          <p:nvPr/>
        </p:nvSpPr>
        <p:spPr>
          <a:xfrm>
            <a:off x="1233714" y="1884501"/>
            <a:ext cx="10479314" cy="452431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Lucida Fax" panose="02060602050505020204" pitchFamily="18" charset="0"/>
                <a:cs typeface="Aldhabi" panose="020B0604020202020204" pitchFamily="2" charset="-78"/>
              </a:rPr>
              <a:t>Boston College</a:t>
            </a:r>
          </a:p>
          <a:p>
            <a:pPr marL="342900" indent="-342900">
              <a:buAutoNum type="arabicPeriod"/>
            </a:pPr>
            <a:r>
              <a:rPr lang="en-US" dirty="0">
                <a:latin typeface="Lucida Fax" panose="02060602050505020204" pitchFamily="18" charset="0"/>
                <a:cs typeface="Aldhabi" panose="020B0604020202020204" pitchFamily="2" charset="-78"/>
              </a:rPr>
              <a:t>Campion College</a:t>
            </a:r>
          </a:p>
          <a:p>
            <a:pPr marL="342900" indent="-342900">
              <a:buAutoNum type="arabicPeriod"/>
            </a:pPr>
            <a:r>
              <a:rPr lang="en-US" dirty="0">
                <a:latin typeface="Lucida Fax" panose="02060602050505020204" pitchFamily="18" charset="0"/>
                <a:cs typeface="Aldhabi" panose="020B0604020202020204" pitchFamily="2" charset="-78"/>
              </a:rPr>
              <a:t>Canisius College</a:t>
            </a:r>
          </a:p>
          <a:p>
            <a:pPr marL="342900" indent="-342900">
              <a:buAutoNum type="arabicPeriod"/>
            </a:pPr>
            <a:r>
              <a:rPr lang="en-US" dirty="0">
                <a:latin typeface="Lucida Fax" panose="02060602050505020204" pitchFamily="18" charset="0"/>
                <a:cs typeface="Aldhabi" panose="020B0604020202020204" pitchFamily="2" charset="-78"/>
              </a:rPr>
              <a:t>College of the Holy Cross</a:t>
            </a:r>
          </a:p>
          <a:p>
            <a:pPr marL="342900" indent="-342900">
              <a:buAutoNum type="arabicPeriod"/>
            </a:pPr>
            <a:r>
              <a:rPr lang="en-US" dirty="0">
                <a:latin typeface="Lucida Fax" panose="02060602050505020204" pitchFamily="18" charset="0"/>
                <a:cs typeface="Aldhabi" panose="020B0604020202020204" pitchFamily="2" charset="-78"/>
              </a:rPr>
              <a:t>Creighton University</a:t>
            </a:r>
          </a:p>
          <a:p>
            <a:pPr marL="342900" indent="-342900">
              <a:buAutoNum type="arabicPeriod"/>
            </a:pPr>
            <a:r>
              <a:rPr lang="en-US" dirty="0">
                <a:latin typeface="Lucida Fax" panose="02060602050505020204" pitchFamily="18" charset="0"/>
                <a:cs typeface="Aldhabi" panose="020B0604020202020204" pitchFamily="2" charset="-78"/>
              </a:rPr>
              <a:t>Fairfield University</a:t>
            </a:r>
          </a:p>
          <a:p>
            <a:pPr marL="342900" indent="-342900">
              <a:buAutoNum type="arabicPeriod"/>
            </a:pPr>
            <a:r>
              <a:rPr lang="en-US" dirty="0">
                <a:latin typeface="Lucida Fax" panose="02060602050505020204" pitchFamily="18" charset="0"/>
                <a:cs typeface="Aldhabi" panose="020B0604020202020204" pitchFamily="2" charset="-78"/>
              </a:rPr>
              <a:t>Fordham University</a:t>
            </a:r>
          </a:p>
          <a:p>
            <a:pPr marL="342900" indent="-342900">
              <a:buAutoNum type="arabicPeriod"/>
            </a:pPr>
            <a:r>
              <a:rPr lang="en-US" dirty="0">
                <a:latin typeface="Lucida Fax" panose="02060602050505020204" pitchFamily="18" charset="0"/>
                <a:cs typeface="Aldhabi" panose="020B0604020202020204" pitchFamily="2" charset="-78"/>
              </a:rPr>
              <a:t>Georgetown University</a:t>
            </a:r>
          </a:p>
          <a:p>
            <a:pPr marL="342900" indent="-342900">
              <a:buAutoNum type="arabicPeriod"/>
            </a:pPr>
            <a:r>
              <a:rPr lang="en-US" dirty="0">
                <a:latin typeface="Lucida Fax" panose="02060602050505020204" pitchFamily="18" charset="0"/>
                <a:cs typeface="Aldhabi" panose="020B0604020202020204" pitchFamily="2" charset="-78"/>
              </a:rPr>
              <a:t>Gonzaga University</a:t>
            </a:r>
          </a:p>
          <a:p>
            <a:pPr marL="342900" indent="-342900">
              <a:buAutoNum type="arabicPeriod"/>
            </a:pPr>
            <a:r>
              <a:rPr lang="en-US" dirty="0">
                <a:latin typeface="Lucida Fax" panose="02060602050505020204" pitchFamily="18" charset="0"/>
                <a:cs typeface="Aldhabi" panose="020B0604020202020204" pitchFamily="2" charset="-78"/>
              </a:rPr>
              <a:t>John Carroll University</a:t>
            </a:r>
          </a:p>
          <a:p>
            <a:pPr marL="342900" indent="-342900">
              <a:buAutoNum type="arabicPeriod"/>
            </a:pPr>
            <a:r>
              <a:rPr lang="en-US" dirty="0">
                <a:latin typeface="Lucida Fax" panose="02060602050505020204" pitchFamily="18" charset="0"/>
                <a:cs typeface="Aldhabi" panose="020B0604020202020204" pitchFamily="2" charset="-78"/>
              </a:rPr>
              <a:t>Le Moyne College</a:t>
            </a:r>
          </a:p>
          <a:p>
            <a:pPr marL="342900" indent="-342900">
              <a:buAutoNum type="arabicPeriod"/>
            </a:pPr>
            <a:r>
              <a:rPr lang="en-US" dirty="0">
                <a:latin typeface="Lucida Fax" panose="02060602050505020204" pitchFamily="18" charset="0"/>
                <a:cs typeface="Aldhabi" panose="020B0604020202020204" pitchFamily="2" charset="-78"/>
              </a:rPr>
              <a:t>Loyola Marymount University</a:t>
            </a:r>
          </a:p>
          <a:p>
            <a:pPr marL="342900" indent="-342900">
              <a:buAutoNum type="arabicPeriod"/>
            </a:pPr>
            <a:r>
              <a:rPr lang="en-US" dirty="0">
                <a:latin typeface="Lucida Fax" panose="02060602050505020204" pitchFamily="18" charset="0"/>
                <a:cs typeface="Aldhabi" panose="020B0604020202020204" pitchFamily="2" charset="-78"/>
              </a:rPr>
              <a:t>Loyola University </a:t>
            </a:r>
            <a:r>
              <a:rPr lang="en-US" dirty="0" err="1">
                <a:latin typeface="Lucida Fax" panose="02060602050505020204" pitchFamily="18" charset="0"/>
                <a:cs typeface="Aldhabi" panose="020B0604020202020204" pitchFamily="2" charset="-78"/>
              </a:rPr>
              <a:t>Andalucia</a:t>
            </a:r>
            <a:endParaRPr lang="en-US" dirty="0">
              <a:latin typeface="Lucida Fax" panose="02060602050505020204" pitchFamily="18" charset="0"/>
              <a:cs typeface="Aldhabi" panose="020B0604020202020204" pitchFamily="2" charset="-78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Lucida Fax" panose="02060602050505020204" pitchFamily="18" charset="0"/>
                <a:cs typeface="Aldhabi" panose="020B0604020202020204" pitchFamily="2" charset="-78"/>
              </a:rPr>
              <a:t>Loyola University Chicago</a:t>
            </a:r>
          </a:p>
          <a:p>
            <a:pPr marL="342900" indent="-342900">
              <a:buAutoNum type="arabicPeriod"/>
            </a:pPr>
            <a:r>
              <a:rPr lang="en-US" dirty="0">
                <a:latin typeface="Lucida Fax" panose="02060602050505020204" pitchFamily="18" charset="0"/>
                <a:cs typeface="Aldhabi" panose="020B0604020202020204" pitchFamily="2" charset="-78"/>
              </a:rPr>
              <a:t>Loyola University Maryland</a:t>
            </a:r>
          </a:p>
          <a:p>
            <a:pPr marL="342900" indent="-342900">
              <a:buAutoNum type="arabicPeriod"/>
            </a:pPr>
            <a:r>
              <a:rPr lang="en-US" dirty="0">
                <a:latin typeface="Lucida Fax" panose="02060602050505020204" pitchFamily="18" charset="0"/>
                <a:cs typeface="Aldhabi" panose="020B0604020202020204" pitchFamily="2" charset="-78"/>
              </a:rPr>
              <a:t>Loyola University New Orleans </a:t>
            </a:r>
          </a:p>
          <a:p>
            <a:pPr marL="342900" indent="-342900">
              <a:buAutoNum type="arabicPeriod"/>
            </a:pPr>
            <a:r>
              <a:rPr lang="en-US" dirty="0">
                <a:latin typeface="Lucida Fax" panose="02060602050505020204" pitchFamily="18" charset="0"/>
                <a:cs typeface="Aldhabi" panose="020B0604020202020204" pitchFamily="2" charset="-78"/>
              </a:rPr>
              <a:t>Marquette University</a:t>
            </a:r>
          </a:p>
          <a:p>
            <a:pPr marL="342900" indent="-342900">
              <a:buAutoNum type="arabicPeriod"/>
            </a:pPr>
            <a:r>
              <a:rPr lang="en-US" dirty="0">
                <a:latin typeface="Lucida Fax" panose="02060602050505020204" pitchFamily="18" charset="0"/>
                <a:cs typeface="Aldhabi" panose="020B0604020202020204" pitchFamily="2" charset="-78"/>
              </a:rPr>
              <a:t>Regis College</a:t>
            </a:r>
          </a:p>
          <a:p>
            <a:pPr marL="342900" indent="-342900">
              <a:buAutoNum type="arabicPeriod"/>
            </a:pPr>
            <a:r>
              <a:rPr lang="en-US" dirty="0">
                <a:latin typeface="Lucida Fax" panose="02060602050505020204" pitchFamily="18" charset="0"/>
                <a:cs typeface="Aldhabi" panose="020B0604020202020204" pitchFamily="2" charset="-78"/>
              </a:rPr>
              <a:t>Regis University</a:t>
            </a:r>
          </a:p>
          <a:p>
            <a:pPr marL="342900" indent="-342900">
              <a:buAutoNum type="arabicPeriod"/>
            </a:pPr>
            <a:r>
              <a:rPr lang="en-US" dirty="0">
                <a:latin typeface="Lucida Fax" panose="02060602050505020204" pitchFamily="18" charset="0"/>
                <a:cs typeface="Aldhabi" panose="020B0604020202020204" pitchFamily="2" charset="-78"/>
              </a:rPr>
              <a:t>Rockhurst University</a:t>
            </a:r>
          </a:p>
          <a:p>
            <a:pPr marL="342900" indent="-342900">
              <a:buAutoNum type="arabicPeriod"/>
            </a:pPr>
            <a:r>
              <a:rPr lang="en-US" dirty="0">
                <a:latin typeface="Lucida Fax" panose="02060602050505020204" pitchFamily="18" charset="0"/>
                <a:cs typeface="Aldhabi" panose="020B0604020202020204" pitchFamily="2" charset="-78"/>
              </a:rPr>
              <a:t>Saint Joseph’s University</a:t>
            </a:r>
          </a:p>
          <a:p>
            <a:pPr marL="342900" indent="-342900">
              <a:buAutoNum type="arabicPeriod"/>
            </a:pPr>
            <a:r>
              <a:rPr lang="en-US" dirty="0">
                <a:latin typeface="Lucida Fax" panose="02060602050505020204" pitchFamily="18" charset="0"/>
                <a:cs typeface="Aldhabi" panose="020B0604020202020204" pitchFamily="2" charset="-78"/>
              </a:rPr>
              <a:t>Saint Louis University</a:t>
            </a:r>
          </a:p>
          <a:p>
            <a:pPr marL="342900" indent="-342900">
              <a:buAutoNum type="arabicPeriod"/>
            </a:pPr>
            <a:r>
              <a:rPr lang="en-US" dirty="0">
                <a:latin typeface="Lucida Fax" panose="02060602050505020204" pitchFamily="18" charset="0"/>
                <a:cs typeface="Aldhabi" panose="020B0604020202020204" pitchFamily="2" charset="-78"/>
              </a:rPr>
              <a:t>Saint Peter’s University</a:t>
            </a:r>
          </a:p>
          <a:p>
            <a:pPr marL="342900" indent="-342900">
              <a:buAutoNum type="arabicPeriod"/>
            </a:pPr>
            <a:r>
              <a:rPr lang="en-US" dirty="0">
                <a:latin typeface="Lucida Fax" panose="02060602050505020204" pitchFamily="18" charset="0"/>
                <a:cs typeface="Aldhabi" panose="020B0604020202020204" pitchFamily="2" charset="-78"/>
              </a:rPr>
              <a:t>Santa Clara University</a:t>
            </a:r>
          </a:p>
          <a:p>
            <a:pPr marL="342900" indent="-342900">
              <a:buAutoNum type="arabicPeriod"/>
            </a:pPr>
            <a:r>
              <a:rPr lang="en-US" dirty="0">
                <a:latin typeface="Lucida Fax" panose="02060602050505020204" pitchFamily="18" charset="0"/>
                <a:cs typeface="Aldhabi" panose="020B0604020202020204" pitchFamily="2" charset="-78"/>
              </a:rPr>
              <a:t>Seattle University</a:t>
            </a:r>
          </a:p>
          <a:p>
            <a:pPr marL="342900" indent="-342900">
              <a:buAutoNum type="arabicPeriod"/>
            </a:pPr>
            <a:r>
              <a:rPr lang="en-US" dirty="0" err="1">
                <a:latin typeface="Lucida Fax" panose="02060602050505020204" pitchFamily="18" charset="0"/>
                <a:cs typeface="Aldhabi" panose="020B0604020202020204" pitchFamily="2" charset="-78"/>
              </a:rPr>
              <a:t>Sogang</a:t>
            </a:r>
            <a:r>
              <a:rPr lang="en-US" dirty="0">
                <a:latin typeface="Lucida Fax" panose="02060602050505020204" pitchFamily="18" charset="0"/>
                <a:cs typeface="Aldhabi" panose="020B0604020202020204" pitchFamily="2" charset="-78"/>
              </a:rPr>
              <a:t> University</a:t>
            </a:r>
          </a:p>
          <a:p>
            <a:pPr marL="342900" indent="-342900">
              <a:buAutoNum type="arabicPeriod"/>
            </a:pPr>
            <a:r>
              <a:rPr lang="en-US" dirty="0">
                <a:latin typeface="Lucida Fax" panose="02060602050505020204" pitchFamily="18" charset="0"/>
                <a:cs typeface="Aldhabi" panose="020B0604020202020204" pitchFamily="2" charset="-78"/>
              </a:rPr>
              <a:t>Spring Hill College</a:t>
            </a:r>
          </a:p>
          <a:p>
            <a:pPr marL="342900" indent="-342900">
              <a:buAutoNum type="arabicPeriod"/>
            </a:pPr>
            <a:r>
              <a:rPr lang="en-US" dirty="0">
                <a:latin typeface="Lucida Fax" panose="02060602050505020204" pitchFamily="18" charset="0"/>
                <a:cs typeface="Aldhabi" panose="020B0604020202020204" pitchFamily="2" charset="-78"/>
              </a:rPr>
              <a:t>Universidad del </a:t>
            </a:r>
            <a:r>
              <a:rPr lang="en-US" dirty="0" err="1">
                <a:latin typeface="Lucida Fax" panose="02060602050505020204" pitchFamily="18" charset="0"/>
                <a:cs typeface="Aldhabi" panose="020B0604020202020204" pitchFamily="2" charset="-78"/>
              </a:rPr>
              <a:t>Pacifico</a:t>
            </a:r>
            <a:endParaRPr lang="en-US" dirty="0">
              <a:latin typeface="Lucida Fax" panose="02060602050505020204" pitchFamily="18" charset="0"/>
              <a:cs typeface="Aldhabi" panose="020B0604020202020204" pitchFamily="2" charset="-78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Lucida Fax" panose="02060602050505020204" pitchFamily="18" charset="0"/>
                <a:cs typeface="Aldhabi" panose="020B0604020202020204" pitchFamily="2" charset="-78"/>
              </a:rPr>
              <a:t>University of Detroit Mercy</a:t>
            </a:r>
          </a:p>
          <a:p>
            <a:pPr marL="342900" indent="-342900">
              <a:buAutoNum type="arabicPeriod"/>
            </a:pPr>
            <a:r>
              <a:rPr lang="en-US" dirty="0">
                <a:latin typeface="Lucida Fax" panose="02060602050505020204" pitchFamily="18" charset="0"/>
                <a:cs typeface="Aldhabi" panose="020B0604020202020204" pitchFamily="2" charset="-78"/>
              </a:rPr>
              <a:t>University of San Francisco</a:t>
            </a:r>
          </a:p>
          <a:p>
            <a:pPr marL="342900" indent="-342900">
              <a:buAutoNum type="arabicPeriod"/>
            </a:pPr>
            <a:r>
              <a:rPr lang="en-US" dirty="0">
                <a:latin typeface="Lucida Fax" panose="02060602050505020204" pitchFamily="18" charset="0"/>
                <a:cs typeface="Aldhabi" panose="020B0604020202020204" pitchFamily="2" charset="-78"/>
              </a:rPr>
              <a:t>University of Scranton</a:t>
            </a:r>
          </a:p>
          <a:p>
            <a:pPr marL="342900" indent="-342900">
              <a:buAutoNum type="arabicPeriod"/>
            </a:pPr>
            <a:r>
              <a:rPr lang="en-US" dirty="0">
                <a:latin typeface="Lucida Fax" panose="02060602050505020204" pitchFamily="18" charset="0"/>
                <a:cs typeface="Aldhabi" panose="020B0604020202020204" pitchFamily="2" charset="-78"/>
              </a:rPr>
              <a:t>Xavier University</a:t>
            </a:r>
          </a:p>
        </p:txBody>
      </p:sp>
    </p:spTree>
    <p:extLst>
      <p:ext uri="{BB962C8B-B14F-4D97-AF65-F5344CB8AC3E}">
        <p14:creationId xmlns:p14="http://schemas.microsoft.com/office/powerpoint/2010/main" val="1840138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6725" y="244792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75187" y="3971925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05025" y="185737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question 8.png"/>
          <p:cNvPicPr>
            <a:picLocks noChangeAspect="1"/>
          </p:cNvPicPr>
          <p:nvPr/>
        </p:nvPicPr>
        <p:blipFill rotWithShape="1">
          <a:blip r:embed="rId2"/>
          <a:srcRect b="35718"/>
          <a:stretch/>
        </p:blipFill>
        <p:spPr>
          <a:xfrm>
            <a:off x="66716" y="4105275"/>
            <a:ext cx="8583074" cy="1741637"/>
          </a:xfrm>
          <a:prstGeom prst="rect">
            <a:avLst/>
          </a:prstGeom>
        </p:spPr>
      </p:pic>
      <p:pic>
        <p:nvPicPr>
          <p:cNvPr id="10" name="Picture 10" descr="POSTER 5.jpg"/>
          <p:cNvPicPr>
            <a:picLocks noChangeAspect="1"/>
          </p:cNvPicPr>
          <p:nvPr/>
        </p:nvPicPr>
        <p:blipFill rotWithShape="1">
          <a:blip r:embed="rId3"/>
          <a:srcRect t="3015"/>
          <a:stretch/>
        </p:blipFill>
        <p:spPr>
          <a:xfrm>
            <a:off x="600446" y="104775"/>
            <a:ext cx="3851337" cy="3759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800" y="252004"/>
            <a:ext cx="999936" cy="1110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8EDDC3-B18C-48B4-9394-54FB411173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451" t="37461" r="25960" b="56401"/>
          <a:stretch/>
        </p:blipFill>
        <p:spPr>
          <a:xfrm>
            <a:off x="2044391" y="5797539"/>
            <a:ext cx="9648510" cy="10544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D4B6C2-61D7-498B-BFE7-17FF667F9A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741" t="27316" r="30470" b="63818"/>
          <a:stretch/>
        </p:blipFill>
        <p:spPr>
          <a:xfrm>
            <a:off x="501103" y="4524375"/>
            <a:ext cx="8438185" cy="137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9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80 tho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590" y="5648325"/>
            <a:ext cx="4160970" cy="823112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7549" y="1404410"/>
            <a:ext cx="9133051" cy="3475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075" y="252004"/>
            <a:ext cx="732107" cy="8133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E22888-9053-4682-9E33-D5179279AF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738" t="42540" r="27381" b="43068"/>
          <a:stretch/>
        </p:blipFill>
        <p:spPr>
          <a:xfrm>
            <a:off x="3512457" y="5260977"/>
            <a:ext cx="5167085" cy="139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53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did you d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77" y="2228850"/>
            <a:ext cx="9233177" cy="2702232"/>
          </a:xfrm>
          <a:prstGeom prst="rect">
            <a:avLst/>
          </a:prstGeom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811" y="1866900"/>
            <a:ext cx="1838538" cy="3295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73875" y="4752340"/>
            <a:ext cx="4058204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hlinkClick r:id="rId4"/>
              </a:rPr>
              <a:t>alphasigmanu</a:t>
            </a:r>
            <a:r>
              <a:rPr lang="en-US" sz="2000">
                <a:hlinkClick r:id="rId5"/>
              </a:rPr>
              <a:t>.</a:t>
            </a:r>
            <a:r>
              <a:rPr lang="en-US" sz="2000">
                <a:hlinkClick r:id="rId6"/>
              </a:rPr>
              <a:t>org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563725"/>
            <a:ext cx="12204700" cy="1321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54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WELL DO YOU KNOW ASN.png"/>
          <p:cNvPicPr>
            <a:picLocks noChangeAspect="1"/>
          </p:cNvPicPr>
          <p:nvPr/>
        </p:nvPicPr>
        <p:blipFill rotWithShape="1">
          <a:blip r:embed="rId2"/>
          <a:srcRect t="11113" b="138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822" y="252004"/>
            <a:ext cx="732107" cy="81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61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question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4875"/>
            <a:ext cx="12107695" cy="2024326"/>
          </a:xfrm>
          <a:prstGeom prst="rect">
            <a:avLst/>
          </a:prstGeom>
        </p:spPr>
      </p:pic>
      <p:pic>
        <p:nvPicPr>
          <p:cNvPr id="10" name="Picture 10" descr="ASN FLA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74" y="342900"/>
            <a:ext cx="5923157" cy="3964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327" y="257878"/>
            <a:ext cx="732107" cy="813385"/>
          </a:xfrm>
          <a:prstGeom prst="rect">
            <a:avLst/>
          </a:prstGeom>
        </p:spPr>
      </p:pic>
      <p:pic>
        <p:nvPicPr>
          <p:cNvPr id="2" name="Picture 3" descr="tenet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5067300"/>
            <a:ext cx="3058215" cy="152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07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NSWER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758" y="5372100"/>
            <a:ext cx="7742917" cy="1216415"/>
          </a:xfrm>
          <a:prstGeom prst="rect">
            <a:avLst/>
          </a:prstGeom>
        </p:spPr>
      </p:pic>
      <p:pic>
        <p:nvPicPr>
          <p:cNvPr id="6" name="Picture 6" descr="nice induction 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884" y="771525"/>
            <a:ext cx="6238351" cy="4181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286" y="387884"/>
            <a:ext cx="690611" cy="76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76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question 2.png"/>
          <p:cNvPicPr>
            <a:picLocks noChangeAspect="1"/>
          </p:cNvPicPr>
          <p:nvPr/>
        </p:nvPicPr>
        <p:blipFill rotWithShape="1">
          <a:blip r:embed="rId2"/>
          <a:srcRect l="2798" t="55419" r="57092" b="7164"/>
          <a:stretch/>
        </p:blipFill>
        <p:spPr>
          <a:xfrm>
            <a:off x="6588437" y="5534025"/>
            <a:ext cx="2802371" cy="1014617"/>
          </a:xfrm>
          <a:prstGeom prst="rect">
            <a:avLst/>
          </a:prstGeom>
        </p:spPr>
      </p:pic>
      <p:pic>
        <p:nvPicPr>
          <p:cNvPr id="3" name="Picture 3" descr="question 2.png"/>
          <p:cNvPicPr>
            <a:picLocks noChangeAspect="1"/>
          </p:cNvPicPr>
          <p:nvPr/>
        </p:nvPicPr>
        <p:blipFill rotWithShape="1">
          <a:blip r:embed="rId2"/>
          <a:srcRect b="46845"/>
          <a:stretch/>
        </p:blipFill>
        <p:spPr>
          <a:xfrm>
            <a:off x="84899" y="5207393"/>
            <a:ext cx="6684228" cy="1379143"/>
          </a:xfrm>
          <a:prstGeom prst="rect">
            <a:avLst/>
          </a:prstGeom>
        </p:spPr>
      </p:pic>
      <p:pic>
        <p:nvPicPr>
          <p:cNvPr id="11" name="Picture 3" descr="question 2.png"/>
          <p:cNvPicPr>
            <a:picLocks noChangeAspect="1"/>
          </p:cNvPicPr>
          <p:nvPr/>
        </p:nvPicPr>
        <p:blipFill rotWithShape="1">
          <a:blip r:embed="rId2"/>
          <a:srcRect l="43552" t="56831" r="18593"/>
          <a:stretch/>
        </p:blipFill>
        <p:spPr>
          <a:xfrm>
            <a:off x="9397453" y="5600700"/>
            <a:ext cx="2615749" cy="1154419"/>
          </a:xfrm>
          <a:prstGeom prst="rect">
            <a:avLst/>
          </a:prstGeom>
        </p:spPr>
      </p:pic>
      <p:pic>
        <p:nvPicPr>
          <p:cNvPr id="2" name="Picture 3" descr="Roulier Chat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558345" y="-609378"/>
            <a:ext cx="4165469" cy="6421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268" y="252004"/>
            <a:ext cx="732107" cy="81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03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swer 2.png"/>
          <p:cNvPicPr>
            <a:picLocks noChangeAspect="1"/>
          </p:cNvPicPr>
          <p:nvPr/>
        </p:nvPicPr>
        <p:blipFill rotWithShape="1">
          <a:blip r:embed="rId2"/>
          <a:srcRect r="87009"/>
          <a:stretch/>
        </p:blipFill>
        <p:spPr>
          <a:xfrm>
            <a:off x="537186" y="5133975"/>
            <a:ext cx="1840073" cy="14780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6108" y="63627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>
                <a:hlinkClick r:id="rId3"/>
              </a:rPr>
              <a:t>https://www.alphasigmanu.org/about/history/</a:t>
            </a:r>
            <a:endParaRPr lang="en-US">
              <a:hlinkClick r:id="rId3"/>
            </a:endParaRPr>
          </a:p>
        </p:txBody>
      </p:sp>
      <p:pic>
        <p:nvPicPr>
          <p:cNvPr id="7" name="Picture 2" descr="answer 2.png"/>
          <p:cNvPicPr>
            <a:picLocks noChangeAspect="1"/>
          </p:cNvPicPr>
          <p:nvPr/>
        </p:nvPicPr>
        <p:blipFill rotWithShape="1">
          <a:blip r:embed="rId2"/>
          <a:srcRect l="13397"/>
          <a:stretch/>
        </p:blipFill>
        <p:spPr>
          <a:xfrm>
            <a:off x="2354129" y="5353050"/>
            <a:ext cx="9230151" cy="1106441"/>
          </a:xfrm>
          <a:prstGeom prst="rect">
            <a:avLst/>
          </a:prstGeom>
        </p:spPr>
      </p:pic>
      <p:pic>
        <p:nvPicPr>
          <p:cNvPr id="9" name="Picture 8" descr="LUC 19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893" y="1427591"/>
            <a:ext cx="8043366" cy="3533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715" y="252004"/>
            <a:ext cx="732107" cy="81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41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QUESTION 3.png"/>
          <p:cNvPicPr>
            <a:picLocks noChangeAspect="1"/>
          </p:cNvPicPr>
          <p:nvPr/>
        </p:nvPicPr>
        <p:blipFill rotWithShape="1">
          <a:blip r:embed="rId2"/>
          <a:srcRect r="20696" b="44491"/>
          <a:stretch/>
        </p:blipFill>
        <p:spPr>
          <a:xfrm>
            <a:off x="276396" y="3946655"/>
            <a:ext cx="6241379" cy="1735622"/>
          </a:xfrm>
          <a:prstGeom prst="rect">
            <a:avLst/>
          </a:prstGeom>
        </p:spPr>
      </p:pic>
      <p:pic>
        <p:nvPicPr>
          <p:cNvPr id="10" name="Picture 10" descr="Map of US Chapters.jpg"/>
          <p:cNvPicPr>
            <a:picLocks noChangeAspect="1"/>
          </p:cNvPicPr>
          <p:nvPr/>
        </p:nvPicPr>
        <p:blipFill rotWithShape="1">
          <a:blip r:embed="rId3"/>
          <a:srcRect t="11948" r="374" b="9445"/>
          <a:stretch/>
        </p:blipFill>
        <p:spPr>
          <a:xfrm>
            <a:off x="0" y="295275"/>
            <a:ext cx="7179001" cy="4083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QUESTION 3.png"/>
          <p:cNvPicPr>
            <a:picLocks noChangeAspect="1"/>
          </p:cNvPicPr>
          <p:nvPr/>
        </p:nvPicPr>
        <p:blipFill rotWithShape="1">
          <a:blip r:embed="rId2"/>
          <a:srcRect l="3569" t="60311" r="44255"/>
          <a:stretch/>
        </p:blipFill>
        <p:spPr>
          <a:xfrm>
            <a:off x="6518649" y="4572000"/>
            <a:ext cx="4560663" cy="1379053"/>
          </a:xfrm>
          <a:prstGeom prst="rect">
            <a:avLst/>
          </a:prstGeom>
        </p:spPr>
      </p:pic>
      <p:pic>
        <p:nvPicPr>
          <p:cNvPr id="9" name="Picture 4" descr="QUESTION 3.png"/>
          <p:cNvPicPr>
            <a:picLocks noChangeAspect="1"/>
          </p:cNvPicPr>
          <p:nvPr/>
        </p:nvPicPr>
        <p:blipFill rotWithShape="1">
          <a:blip r:embed="rId2"/>
          <a:srcRect l="55794" t="55855"/>
          <a:stretch/>
        </p:blipFill>
        <p:spPr>
          <a:xfrm>
            <a:off x="495606" y="5600700"/>
            <a:ext cx="3665679" cy="1452102"/>
          </a:xfrm>
          <a:prstGeom prst="rect">
            <a:avLst/>
          </a:prstGeom>
        </p:spPr>
      </p:pic>
      <p:pic>
        <p:nvPicPr>
          <p:cNvPr id="11" name="Picture 4" descr="QUESTION 3.png"/>
          <p:cNvPicPr>
            <a:picLocks noChangeAspect="1"/>
          </p:cNvPicPr>
          <p:nvPr/>
        </p:nvPicPr>
        <p:blipFill rotWithShape="1">
          <a:blip r:embed="rId2"/>
          <a:srcRect r="79482" b="89150"/>
          <a:stretch/>
        </p:blipFill>
        <p:spPr>
          <a:xfrm>
            <a:off x="390766" y="4000500"/>
            <a:ext cx="1614831" cy="3392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162" y="252004"/>
            <a:ext cx="732107" cy="813385"/>
          </a:xfrm>
          <a:prstGeom prst="rect">
            <a:avLst/>
          </a:prstGeom>
        </p:spPr>
      </p:pic>
      <p:pic>
        <p:nvPicPr>
          <p:cNvPr id="3" name="Picture 4" descr="whic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96" y="4475507"/>
            <a:ext cx="2092639" cy="11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38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rquet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710" y="5372100"/>
            <a:ext cx="6933608" cy="1233719"/>
          </a:xfrm>
          <a:prstGeom prst="rect">
            <a:avLst/>
          </a:prstGeom>
        </p:spPr>
      </p:pic>
      <p:pic>
        <p:nvPicPr>
          <p:cNvPr id="4" name="Picture 4" descr="marquette 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403" y="1371600"/>
            <a:ext cx="5494438" cy="3673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608" y="252004"/>
            <a:ext cx="732107" cy="81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01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question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62" y="4362450"/>
            <a:ext cx="10063461" cy="231508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730" y="329018"/>
            <a:ext cx="5567997" cy="37148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055" y="252004"/>
            <a:ext cx="732107" cy="81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45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101</Words>
  <Application>Microsoft Office PowerPoint</Application>
  <PresentationFormat>Widescreen</PresentationFormat>
  <Paragraphs>34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Lucida Fax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Tadeo, Kristina</dc:creator>
  <cp:lastModifiedBy>Tadeo, Kristina</cp:lastModifiedBy>
  <cp:revision>8</cp:revision>
  <dcterms:modified xsi:type="dcterms:W3CDTF">2019-09-25T18:10:05Z</dcterms:modified>
</cp:coreProperties>
</file>