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286" r:id="rId3"/>
    <p:sldId id="276" r:id="rId4"/>
    <p:sldId id="281" r:id="rId5"/>
    <p:sldId id="269" r:id="rId6"/>
    <p:sldId id="271" r:id="rId7"/>
    <p:sldId id="282" r:id="rId8"/>
    <p:sldId id="275" r:id="rId9"/>
    <p:sldId id="285" r:id="rId10"/>
    <p:sldId id="277" r:id="rId11"/>
    <p:sldId id="283" r:id="rId12"/>
    <p:sldId id="257" r:id="rId13"/>
    <p:sldId id="273" r:id="rId14"/>
    <p:sldId id="261" r:id="rId15"/>
    <p:sldId id="262" r:id="rId16"/>
    <p:sldId id="263" r:id="rId17"/>
    <p:sldId id="265" r:id="rId18"/>
    <p:sldId id="274" r:id="rId19"/>
    <p:sldId id="264" r:id="rId20"/>
    <p:sldId id="267" r:id="rId21"/>
    <p:sldId id="268" r:id="rId22"/>
    <p:sldId id="278" r:id="rId23"/>
    <p:sldId id="279" r:id="rId24"/>
    <p:sldId id="280" r:id="rId25"/>
    <p:sldId id="284" r:id="rId2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2216"/>
    <a:srgbClr val="006666"/>
    <a:srgbClr val="000000"/>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9231" autoAdjust="0"/>
    <p:restoredTop sz="94730" autoAdjust="0"/>
  </p:normalViewPr>
  <p:slideViewPr>
    <p:cSldViewPr>
      <p:cViewPr varScale="1">
        <p:scale>
          <a:sx n="108" d="100"/>
          <a:sy n="108" d="100"/>
        </p:scale>
        <p:origin x="239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6692875-2C55-4E1B-BCEC-FCEA233C6D76}" type="datetimeFigureOut">
              <a:rPr lang="en-US" smtClean="0"/>
              <a:t>10/3/2018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F6A2880-CD30-4704-AF36-10BC224A45CC}" type="slidenum">
              <a:rPr lang="en-US" smtClean="0"/>
              <a:t>‹#›</a:t>
            </a:fld>
            <a:endParaRPr lang="en-US"/>
          </a:p>
        </p:txBody>
      </p:sp>
    </p:spTree>
    <p:extLst>
      <p:ext uri="{BB962C8B-B14F-4D97-AF65-F5344CB8AC3E}">
        <p14:creationId xmlns:p14="http://schemas.microsoft.com/office/powerpoint/2010/main" val="1232714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1F3C99A-AFD4-4C27-B672-88657A848808}" type="datetimeFigureOut">
              <a:rPr lang="en-US" smtClean="0"/>
              <a:t>10/3/2018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9ACB433-8815-4769-B268-C25D8AD705BE}" type="slidenum">
              <a:rPr lang="en-US" smtClean="0"/>
              <a:t>‹#›</a:t>
            </a:fld>
            <a:endParaRPr lang="en-US"/>
          </a:p>
        </p:txBody>
      </p:sp>
    </p:spTree>
    <p:extLst>
      <p:ext uri="{BB962C8B-B14F-4D97-AF65-F5344CB8AC3E}">
        <p14:creationId xmlns:p14="http://schemas.microsoft.com/office/powerpoint/2010/main" val="801413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CB433-8815-4769-B268-C25D8AD705BE}" type="slidenum">
              <a:rPr lang="en-US" smtClean="0"/>
              <a:t>1</a:t>
            </a:fld>
            <a:endParaRPr lang="en-US"/>
          </a:p>
        </p:txBody>
      </p:sp>
    </p:spTree>
    <p:extLst>
      <p:ext uri="{BB962C8B-B14F-4D97-AF65-F5344CB8AC3E}">
        <p14:creationId xmlns:p14="http://schemas.microsoft.com/office/powerpoint/2010/main" val="2413077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CB433-8815-4769-B268-C25D8AD705BE}" type="slidenum">
              <a:rPr lang="en-US" smtClean="0"/>
              <a:t>11</a:t>
            </a:fld>
            <a:endParaRPr lang="en-US"/>
          </a:p>
        </p:txBody>
      </p:sp>
    </p:spTree>
    <p:extLst>
      <p:ext uri="{BB962C8B-B14F-4D97-AF65-F5344CB8AC3E}">
        <p14:creationId xmlns:p14="http://schemas.microsoft.com/office/powerpoint/2010/main" val="508011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CB433-8815-4769-B268-C25D8AD705BE}" type="slidenum">
              <a:rPr lang="en-US" smtClean="0"/>
              <a:t>12</a:t>
            </a:fld>
            <a:endParaRPr lang="en-US"/>
          </a:p>
        </p:txBody>
      </p:sp>
    </p:spTree>
    <p:extLst>
      <p:ext uri="{BB962C8B-B14F-4D97-AF65-F5344CB8AC3E}">
        <p14:creationId xmlns:p14="http://schemas.microsoft.com/office/powerpoint/2010/main" val="4199881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CB433-8815-4769-B268-C25D8AD705BE}" type="slidenum">
              <a:rPr lang="en-US" smtClean="0"/>
              <a:t>13</a:t>
            </a:fld>
            <a:endParaRPr lang="en-US"/>
          </a:p>
        </p:txBody>
      </p:sp>
    </p:spTree>
    <p:extLst>
      <p:ext uri="{BB962C8B-B14F-4D97-AF65-F5344CB8AC3E}">
        <p14:creationId xmlns:p14="http://schemas.microsoft.com/office/powerpoint/2010/main" val="2398210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CB433-8815-4769-B268-C25D8AD705BE}" type="slidenum">
              <a:rPr lang="en-US" smtClean="0"/>
              <a:t>14</a:t>
            </a:fld>
            <a:endParaRPr lang="en-US"/>
          </a:p>
        </p:txBody>
      </p:sp>
    </p:spTree>
    <p:extLst>
      <p:ext uri="{BB962C8B-B14F-4D97-AF65-F5344CB8AC3E}">
        <p14:creationId xmlns:p14="http://schemas.microsoft.com/office/powerpoint/2010/main" val="3771556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CB433-8815-4769-B268-C25D8AD705BE}" type="slidenum">
              <a:rPr lang="en-US" smtClean="0"/>
              <a:t>15</a:t>
            </a:fld>
            <a:endParaRPr lang="en-US"/>
          </a:p>
        </p:txBody>
      </p:sp>
    </p:spTree>
    <p:extLst>
      <p:ext uri="{BB962C8B-B14F-4D97-AF65-F5344CB8AC3E}">
        <p14:creationId xmlns:p14="http://schemas.microsoft.com/office/powerpoint/2010/main" val="1433651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CB433-8815-4769-B268-C25D8AD705BE}" type="slidenum">
              <a:rPr lang="en-US" smtClean="0"/>
              <a:t>16</a:t>
            </a:fld>
            <a:endParaRPr lang="en-US"/>
          </a:p>
        </p:txBody>
      </p:sp>
    </p:spTree>
    <p:extLst>
      <p:ext uri="{BB962C8B-B14F-4D97-AF65-F5344CB8AC3E}">
        <p14:creationId xmlns:p14="http://schemas.microsoft.com/office/powerpoint/2010/main" val="1942026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CB433-8815-4769-B268-C25D8AD705BE}" type="slidenum">
              <a:rPr lang="en-US" smtClean="0"/>
              <a:t>17</a:t>
            </a:fld>
            <a:endParaRPr lang="en-US"/>
          </a:p>
        </p:txBody>
      </p:sp>
    </p:spTree>
    <p:extLst>
      <p:ext uri="{BB962C8B-B14F-4D97-AF65-F5344CB8AC3E}">
        <p14:creationId xmlns:p14="http://schemas.microsoft.com/office/powerpoint/2010/main" val="3430236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CB433-8815-4769-B268-C25D8AD705BE}" type="slidenum">
              <a:rPr lang="en-US" smtClean="0"/>
              <a:t>18</a:t>
            </a:fld>
            <a:endParaRPr lang="en-US"/>
          </a:p>
        </p:txBody>
      </p:sp>
    </p:spTree>
    <p:extLst>
      <p:ext uri="{BB962C8B-B14F-4D97-AF65-F5344CB8AC3E}">
        <p14:creationId xmlns:p14="http://schemas.microsoft.com/office/powerpoint/2010/main" val="4161677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CB433-8815-4769-B268-C25D8AD705BE}" type="slidenum">
              <a:rPr lang="en-US" smtClean="0"/>
              <a:t>19</a:t>
            </a:fld>
            <a:endParaRPr lang="en-US"/>
          </a:p>
        </p:txBody>
      </p:sp>
    </p:spTree>
    <p:extLst>
      <p:ext uri="{BB962C8B-B14F-4D97-AF65-F5344CB8AC3E}">
        <p14:creationId xmlns:p14="http://schemas.microsoft.com/office/powerpoint/2010/main" val="914633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CB433-8815-4769-B268-C25D8AD705BE}" type="slidenum">
              <a:rPr lang="en-US" smtClean="0"/>
              <a:t>20</a:t>
            </a:fld>
            <a:endParaRPr lang="en-US"/>
          </a:p>
        </p:txBody>
      </p:sp>
    </p:spTree>
    <p:extLst>
      <p:ext uri="{BB962C8B-B14F-4D97-AF65-F5344CB8AC3E}">
        <p14:creationId xmlns:p14="http://schemas.microsoft.com/office/powerpoint/2010/main" val="485576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CB433-8815-4769-B268-C25D8AD705BE}" type="slidenum">
              <a:rPr lang="en-US" smtClean="0"/>
              <a:t>3</a:t>
            </a:fld>
            <a:endParaRPr lang="en-US"/>
          </a:p>
        </p:txBody>
      </p:sp>
    </p:spTree>
    <p:extLst>
      <p:ext uri="{BB962C8B-B14F-4D97-AF65-F5344CB8AC3E}">
        <p14:creationId xmlns:p14="http://schemas.microsoft.com/office/powerpoint/2010/main" val="3465896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CB433-8815-4769-B268-C25D8AD705BE}" type="slidenum">
              <a:rPr lang="en-US" smtClean="0"/>
              <a:t>21</a:t>
            </a:fld>
            <a:endParaRPr lang="en-US"/>
          </a:p>
        </p:txBody>
      </p:sp>
    </p:spTree>
    <p:extLst>
      <p:ext uri="{BB962C8B-B14F-4D97-AF65-F5344CB8AC3E}">
        <p14:creationId xmlns:p14="http://schemas.microsoft.com/office/powerpoint/2010/main" val="955960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CB433-8815-4769-B268-C25D8AD705BE}" type="slidenum">
              <a:rPr lang="en-US" smtClean="0"/>
              <a:t>22</a:t>
            </a:fld>
            <a:endParaRPr lang="en-US"/>
          </a:p>
        </p:txBody>
      </p:sp>
    </p:spTree>
    <p:extLst>
      <p:ext uri="{BB962C8B-B14F-4D97-AF65-F5344CB8AC3E}">
        <p14:creationId xmlns:p14="http://schemas.microsoft.com/office/powerpoint/2010/main" val="620826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CB433-8815-4769-B268-C25D8AD705BE}" type="slidenum">
              <a:rPr lang="en-US" smtClean="0"/>
              <a:t>23</a:t>
            </a:fld>
            <a:endParaRPr lang="en-US"/>
          </a:p>
        </p:txBody>
      </p:sp>
    </p:spTree>
    <p:extLst>
      <p:ext uri="{BB962C8B-B14F-4D97-AF65-F5344CB8AC3E}">
        <p14:creationId xmlns:p14="http://schemas.microsoft.com/office/powerpoint/2010/main" val="2222236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CB433-8815-4769-B268-C25D8AD705BE}" type="slidenum">
              <a:rPr lang="en-US" smtClean="0"/>
              <a:t>24</a:t>
            </a:fld>
            <a:endParaRPr lang="en-US"/>
          </a:p>
        </p:txBody>
      </p:sp>
    </p:spTree>
    <p:extLst>
      <p:ext uri="{BB962C8B-B14F-4D97-AF65-F5344CB8AC3E}">
        <p14:creationId xmlns:p14="http://schemas.microsoft.com/office/powerpoint/2010/main" val="1885226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CB433-8815-4769-B268-C25D8AD705BE}" type="slidenum">
              <a:rPr lang="en-US" smtClean="0"/>
              <a:t>25</a:t>
            </a:fld>
            <a:endParaRPr lang="en-US"/>
          </a:p>
        </p:txBody>
      </p:sp>
    </p:spTree>
    <p:extLst>
      <p:ext uri="{BB962C8B-B14F-4D97-AF65-F5344CB8AC3E}">
        <p14:creationId xmlns:p14="http://schemas.microsoft.com/office/powerpoint/2010/main" val="335368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CB433-8815-4769-B268-C25D8AD705BE}" type="slidenum">
              <a:rPr lang="en-US" smtClean="0"/>
              <a:t>4</a:t>
            </a:fld>
            <a:endParaRPr lang="en-US"/>
          </a:p>
        </p:txBody>
      </p:sp>
    </p:spTree>
    <p:extLst>
      <p:ext uri="{BB962C8B-B14F-4D97-AF65-F5344CB8AC3E}">
        <p14:creationId xmlns:p14="http://schemas.microsoft.com/office/powerpoint/2010/main" val="1783488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CB433-8815-4769-B268-C25D8AD705BE}" type="slidenum">
              <a:rPr lang="en-US" smtClean="0"/>
              <a:t>5</a:t>
            </a:fld>
            <a:endParaRPr lang="en-US"/>
          </a:p>
        </p:txBody>
      </p:sp>
    </p:spTree>
    <p:extLst>
      <p:ext uri="{BB962C8B-B14F-4D97-AF65-F5344CB8AC3E}">
        <p14:creationId xmlns:p14="http://schemas.microsoft.com/office/powerpoint/2010/main" val="86519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CB433-8815-4769-B268-C25D8AD705BE}" type="slidenum">
              <a:rPr lang="en-US" smtClean="0"/>
              <a:t>6</a:t>
            </a:fld>
            <a:endParaRPr lang="en-US"/>
          </a:p>
        </p:txBody>
      </p:sp>
    </p:spTree>
    <p:extLst>
      <p:ext uri="{BB962C8B-B14F-4D97-AF65-F5344CB8AC3E}">
        <p14:creationId xmlns:p14="http://schemas.microsoft.com/office/powerpoint/2010/main" val="3351228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CB433-8815-4769-B268-C25D8AD705BE}" type="slidenum">
              <a:rPr lang="en-US" smtClean="0"/>
              <a:t>7</a:t>
            </a:fld>
            <a:endParaRPr lang="en-US"/>
          </a:p>
        </p:txBody>
      </p:sp>
    </p:spTree>
    <p:extLst>
      <p:ext uri="{BB962C8B-B14F-4D97-AF65-F5344CB8AC3E}">
        <p14:creationId xmlns:p14="http://schemas.microsoft.com/office/powerpoint/2010/main" val="4115821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CB433-8815-4769-B268-C25D8AD705BE}" type="slidenum">
              <a:rPr lang="en-US" smtClean="0"/>
              <a:t>8</a:t>
            </a:fld>
            <a:endParaRPr lang="en-US"/>
          </a:p>
        </p:txBody>
      </p:sp>
    </p:spTree>
    <p:extLst>
      <p:ext uri="{BB962C8B-B14F-4D97-AF65-F5344CB8AC3E}">
        <p14:creationId xmlns:p14="http://schemas.microsoft.com/office/powerpoint/2010/main" val="3628651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CB433-8815-4769-B268-C25D8AD705BE}" type="slidenum">
              <a:rPr lang="en-US" smtClean="0"/>
              <a:t>9</a:t>
            </a:fld>
            <a:endParaRPr lang="en-US"/>
          </a:p>
        </p:txBody>
      </p:sp>
    </p:spTree>
    <p:extLst>
      <p:ext uri="{BB962C8B-B14F-4D97-AF65-F5344CB8AC3E}">
        <p14:creationId xmlns:p14="http://schemas.microsoft.com/office/powerpoint/2010/main" val="1698965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ACB433-8815-4769-B268-C25D8AD705BE}" type="slidenum">
              <a:rPr lang="en-US" smtClean="0"/>
              <a:t>10</a:t>
            </a:fld>
            <a:endParaRPr lang="en-US"/>
          </a:p>
        </p:txBody>
      </p:sp>
    </p:spTree>
    <p:extLst>
      <p:ext uri="{BB962C8B-B14F-4D97-AF65-F5344CB8AC3E}">
        <p14:creationId xmlns:p14="http://schemas.microsoft.com/office/powerpoint/2010/main" val="28983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C6FECA06-C39A-444E-B6FF-0A411C11015D}" type="slidenum">
              <a:rPr lang="en-US" smtClean="0"/>
              <a:pPr/>
              <a:t>‹#›</a:t>
            </a:fld>
            <a:endParaRPr 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34138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A5209-CC72-4DEF-B654-3DC973D2B4E9}" type="slidenum">
              <a:rPr lang="en-US" smtClean="0"/>
              <a:pPr/>
              <a:t>‹#›</a:t>
            </a:fld>
            <a:endParaRPr lang="en-US"/>
          </a:p>
        </p:txBody>
      </p:sp>
    </p:spTree>
    <p:extLst>
      <p:ext uri="{BB962C8B-B14F-4D97-AF65-F5344CB8AC3E}">
        <p14:creationId xmlns:p14="http://schemas.microsoft.com/office/powerpoint/2010/main" val="2124669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54F9C0-50B2-430F-A314-42604BCB9027}" type="slidenum">
              <a:rPr lang="en-US" smtClean="0"/>
              <a:pPr/>
              <a:t>‹#›</a:t>
            </a:fld>
            <a:endParaRPr lang="en-US"/>
          </a:p>
        </p:txBody>
      </p:sp>
    </p:spTree>
    <p:extLst>
      <p:ext uri="{BB962C8B-B14F-4D97-AF65-F5344CB8AC3E}">
        <p14:creationId xmlns:p14="http://schemas.microsoft.com/office/powerpoint/2010/main" val="1284898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5FB44-71A3-44F3-A99E-E1575DFEC6C9}" type="slidenum">
              <a:rPr lang="en-US" smtClean="0"/>
              <a:pPr/>
              <a:t>‹#›</a:t>
            </a:fld>
            <a:endParaRPr lang="en-US"/>
          </a:p>
        </p:txBody>
      </p:sp>
    </p:spTree>
    <p:extLst>
      <p:ext uri="{BB962C8B-B14F-4D97-AF65-F5344CB8AC3E}">
        <p14:creationId xmlns:p14="http://schemas.microsoft.com/office/powerpoint/2010/main" val="70785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D67BD3E2-FB7D-4FA6-BA07-3B9B01E0C281}" type="slidenum">
              <a:rPr lang="en-US" smtClean="0"/>
              <a:pPr/>
              <a:t>‹#›</a:t>
            </a:fld>
            <a:endParaRPr 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64201360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232CD-DCA3-4E8E-BB1F-B368965FA944}" type="slidenum">
              <a:rPr lang="en-US" smtClean="0"/>
              <a:pPr/>
              <a:t>‹#›</a:t>
            </a:fld>
            <a:endParaRPr lang="en-US"/>
          </a:p>
        </p:txBody>
      </p:sp>
    </p:spTree>
    <p:extLst>
      <p:ext uri="{BB962C8B-B14F-4D97-AF65-F5344CB8AC3E}">
        <p14:creationId xmlns:p14="http://schemas.microsoft.com/office/powerpoint/2010/main" val="4234675856"/>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6EC2CA-6133-49FE-8983-0008DD702D81}" type="slidenum">
              <a:rPr lang="en-US" smtClean="0"/>
              <a:pPr/>
              <a:t>‹#›</a:t>
            </a:fld>
            <a:endParaRPr lang="en-US"/>
          </a:p>
        </p:txBody>
      </p:sp>
    </p:spTree>
    <p:extLst>
      <p:ext uri="{BB962C8B-B14F-4D97-AF65-F5344CB8AC3E}">
        <p14:creationId xmlns:p14="http://schemas.microsoft.com/office/powerpoint/2010/main" val="87389132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42D46D-6221-494C-A7CC-32D424489B38}" type="slidenum">
              <a:rPr lang="en-US" smtClean="0"/>
              <a:pPr/>
              <a:t>‹#›</a:t>
            </a:fld>
            <a:endParaRPr lang="en-US"/>
          </a:p>
        </p:txBody>
      </p:sp>
    </p:spTree>
    <p:extLst>
      <p:ext uri="{BB962C8B-B14F-4D97-AF65-F5344CB8AC3E}">
        <p14:creationId xmlns:p14="http://schemas.microsoft.com/office/powerpoint/2010/main" val="3958219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000344-B7E3-4531-8A1E-172D2FDF986E}" type="slidenum">
              <a:rPr lang="en-US" smtClean="0"/>
              <a:pPr/>
              <a:t>‹#›</a:t>
            </a:fld>
            <a:endParaRPr lang="en-US"/>
          </a:p>
        </p:txBody>
      </p:sp>
    </p:spTree>
    <p:extLst>
      <p:ext uri="{BB962C8B-B14F-4D97-AF65-F5344CB8AC3E}">
        <p14:creationId xmlns:p14="http://schemas.microsoft.com/office/powerpoint/2010/main" val="3040526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3789" y="6375679"/>
            <a:ext cx="925016" cy="348462"/>
          </a:xfrm>
        </p:spPr>
        <p:txBody>
          <a:bodyPr/>
          <a:lstStyle/>
          <a:p>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68261" y="6375679"/>
            <a:ext cx="924342" cy="345796"/>
          </a:xfrm>
        </p:spPr>
        <p:txBody>
          <a:bodyPr/>
          <a:lstStyle/>
          <a:p>
            <a:fld id="{0254F65E-CEC9-44E5-93AB-45BB128F6A9E}" type="slidenum">
              <a:rPr lang="en-US" smtClean="0"/>
              <a:pPr/>
              <a:t>‹#›</a:t>
            </a:fld>
            <a:endParaRPr 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24559948"/>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4463" y="6375679"/>
            <a:ext cx="924342" cy="348462"/>
          </a:xfrm>
        </p:spPr>
        <p:txBody>
          <a:bodyPr/>
          <a:lstStyle/>
          <a:p>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56153" y="6375679"/>
            <a:ext cx="947460" cy="345796"/>
          </a:xfrm>
        </p:spPr>
        <p:txBody>
          <a:bodyPr/>
          <a:lstStyle/>
          <a:p>
            <a:fld id="{68415A1C-E14B-4D9E-B099-772460657BC3}" type="slidenum">
              <a:rPr lang="en-US" smtClean="0"/>
              <a:pPr/>
              <a:t>‹#›</a:t>
            </a:fld>
            <a:endParaRPr 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5364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C886F8F-4F98-494D-94BB-4004DC746246}" type="slidenum">
              <a:rPr lang="en-US" smtClean="0"/>
              <a:pPr/>
              <a:t>‹#›</a:t>
            </a:fld>
            <a:endParaRPr 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2878270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hyperlink" Target="https://www.surveymonkey.com/r/FacultyAdviserRepor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surveymonkey.com/r/UpcomingLeadership15-16"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hyperlink" Target="mailto:Kristina.tadeo@Marquette.edu"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mailto:Amy.oneil@Marquette.edu" TargetMode="External"/><Relationship Id="rId4" Type="http://schemas.openxmlformats.org/officeDocument/2006/relationships/hyperlink" Target="mailto:Kate.Gaertner@Marquette.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alphasigmanu.org/" TargetMode="External"/><Relationship Id="rId5" Type="http://schemas.openxmlformats.org/officeDocument/2006/relationships/image" Target="../media/image8.png"/><Relationship Id="rId4" Type="http://schemas.openxmlformats.org/officeDocument/2006/relationships/hyperlink" Target="https://www.alphasigmanu.org/student-chapters/campus-contac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8474" y="3036920"/>
            <a:ext cx="8763000" cy="533400"/>
          </a:xfrm>
        </p:spPr>
        <p:txBody>
          <a:bodyPr/>
          <a:lstStyle/>
          <a:p>
            <a:r>
              <a:rPr lang="en-US" sz="4800" dirty="0"/>
              <a:t>ADVISER </a:t>
            </a:r>
            <a:br>
              <a:rPr lang="en-US" sz="4800" dirty="0"/>
            </a:br>
            <a:r>
              <a:rPr lang="en-US" sz="4800" dirty="0"/>
              <a:t>+ </a:t>
            </a:r>
            <a:br>
              <a:rPr lang="en-US" sz="4800" dirty="0"/>
            </a:br>
            <a:r>
              <a:rPr lang="en-US" sz="4800" dirty="0"/>
              <a:t>Coordinator</a:t>
            </a:r>
          </a:p>
        </p:txBody>
      </p:sp>
      <p:sp>
        <p:nvSpPr>
          <p:cNvPr id="3" name="Subtitle 2"/>
          <p:cNvSpPr>
            <a:spLocks noGrp="1"/>
          </p:cNvSpPr>
          <p:nvPr>
            <p:ph type="subTitle" idx="1"/>
          </p:nvPr>
        </p:nvSpPr>
        <p:spPr>
          <a:xfrm>
            <a:off x="304800" y="4495800"/>
            <a:ext cx="8763000" cy="381000"/>
          </a:xfrm>
        </p:spPr>
        <p:txBody>
          <a:bodyPr>
            <a:noAutofit/>
          </a:bodyPr>
          <a:lstStyle/>
          <a:p>
            <a:r>
              <a:rPr lang="en-US" sz="2800" dirty="0">
                <a:latin typeface="+mj-lt"/>
                <a:cs typeface="Adobe Hebrew" pitchFamily="18" charset="-79"/>
              </a:rPr>
              <a:t>BASICS</a:t>
            </a:r>
          </a:p>
        </p:txBody>
      </p:sp>
      <p:pic>
        <p:nvPicPr>
          <p:cNvPr id="47110" name="Picture 6" descr="https://encrypted-tbn1.gstatic.com/images?q=tbn:ANd9GcQEJtqAuzu8ZfM5IUYBCr4STfU793DkhCmdnBEotbQOjuLvSe9eog"/>
          <p:cNvPicPr>
            <a:picLocks noChangeAspect="1" noChangeArrowheads="1"/>
          </p:cNvPicPr>
          <p:nvPr/>
        </p:nvPicPr>
        <p:blipFill>
          <a:blip r:embed="rId3" cstate="print"/>
          <a:srcRect l="28836" t="3333" r="6655"/>
          <a:stretch>
            <a:fillRect/>
          </a:stretch>
        </p:blipFill>
        <p:spPr bwMode="auto">
          <a:xfrm>
            <a:off x="0" y="1408581"/>
            <a:ext cx="1227901" cy="1182219"/>
          </a:xfrm>
          <a:prstGeom prst="rect">
            <a:avLst/>
          </a:prstGeom>
          <a:noFill/>
          <a:ln w="38100">
            <a:noFill/>
          </a:ln>
        </p:spPr>
      </p:pic>
      <p:pic>
        <p:nvPicPr>
          <p:cNvPr id="7" name="Picture 6" descr="medallions-001 - Copy.jpg"/>
          <p:cNvPicPr>
            <a:picLocks noChangeAspect="1"/>
          </p:cNvPicPr>
          <p:nvPr/>
        </p:nvPicPr>
        <p:blipFill>
          <a:blip r:embed="rId4" cstate="print"/>
          <a:srcRect l="16279" t="6882" r="20365" b="215"/>
          <a:stretch>
            <a:fillRect/>
          </a:stretch>
        </p:blipFill>
        <p:spPr>
          <a:xfrm>
            <a:off x="-9800" y="2745464"/>
            <a:ext cx="1227901" cy="1216936"/>
          </a:xfrm>
          <a:prstGeom prst="rect">
            <a:avLst/>
          </a:prstGeom>
          <a:ln w="57150">
            <a:noFill/>
          </a:ln>
        </p:spPr>
      </p:pic>
      <p:pic>
        <p:nvPicPr>
          <p:cNvPr id="47112" name="Picture 8" descr="https://encrypted-tbn2.gstatic.com/images?q=tbn:ANd9GcRUXGNsBw2wK7VE7rjMgBAdCFttKI-3bRGrkNvb41LC1kB1ZomUnXBvaf0Ckg"/>
          <p:cNvPicPr>
            <a:picLocks noChangeAspect="1" noChangeArrowheads="1"/>
          </p:cNvPicPr>
          <p:nvPr/>
        </p:nvPicPr>
        <p:blipFill>
          <a:blip r:embed="rId5" cstate="print"/>
          <a:srcRect r="11196"/>
          <a:stretch>
            <a:fillRect/>
          </a:stretch>
        </p:blipFill>
        <p:spPr bwMode="auto">
          <a:xfrm>
            <a:off x="0" y="4103720"/>
            <a:ext cx="1227901" cy="1306480"/>
          </a:xfrm>
          <a:prstGeom prst="rect">
            <a:avLst/>
          </a:prstGeom>
          <a:noFill/>
          <a:ln>
            <a:noFill/>
          </a:ln>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99" y="0"/>
            <a:ext cx="1247500" cy="1247500"/>
          </a:xfrm>
          <a:prstGeom prst="rect">
            <a:avLst/>
          </a:prstGeom>
        </p:spPr>
      </p:pic>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l="10677" t="23333" b="16667"/>
          <a:stretch/>
        </p:blipFill>
        <p:spPr>
          <a:xfrm>
            <a:off x="-9800" y="5562600"/>
            <a:ext cx="1237701" cy="1295400"/>
          </a:xfrm>
          <a:prstGeom prst="rect">
            <a:avLst/>
          </a:prstGeom>
        </p:spPr>
      </p:pic>
      <p:pic>
        <p:nvPicPr>
          <p:cNvPr id="8" name="Picture 7">
            <a:extLst>
              <a:ext uri="{FF2B5EF4-FFF2-40B4-BE49-F238E27FC236}">
                <a16:creationId xmlns:a16="http://schemas.microsoft.com/office/drawing/2014/main" id="{E8390855-5DD1-42A6-93FC-A6E1A434CF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01631" y="938223"/>
            <a:ext cx="1000243" cy="11130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69950"/>
          </a:xfrm>
        </p:spPr>
        <p:txBody>
          <a:bodyPr>
            <a:normAutofit/>
          </a:bodyPr>
          <a:lstStyle/>
          <a:p>
            <a:r>
              <a:rPr lang="en-US" sz="4000" b="0" dirty="0">
                <a:solidFill>
                  <a:schemeClr val="tx1">
                    <a:lumMod val="65000"/>
                    <a:lumOff val="35000"/>
                  </a:schemeClr>
                </a:solidFill>
                <a:latin typeface="+mj-lt"/>
                <a:cs typeface="Adobe Hebrew" pitchFamily="18" charset="-79"/>
              </a:rPr>
              <a:t>Chapter of the </a:t>
            </a:r>
            <a:r>
              <a:rPr lang="en-US" sz="4000" b="0" dirty="0" err="1">
                <a:solidFill>
                  <a:schemeClr val="tx1">
                    <a:lumMod val="65000"/>
                    <a:lumOff val="35000"/>
                  </a:schemeClr>
                </a:solidFill>
                <a:latin typeface="+mj-lt"/>
                <a:cs typeface="Adobe Hebrew" pitchFamily="18" charset="-79"/>
              </a:rPr>
              <a:t>YeaR</a:t>
            </a:r>
            <a:endParaRPr lang="en-US" sz="4000" b="0" dirty="0">
              <a:solidFill>
                <a:schemeClr val="tx1">
                  <a:lumMod val="65000"/>
                  <a:lumOff val="35000"/>
                </a:schemeClr>
              </a:solidFill>
              <a:latin typeface="+mj-lt"/>
              <a:cs typeface="Adobe Hebrew" pitchFamily="18" charset="-79"/>
            </a:endParaRPr>
          </a:p>
        </p:txBody>
      </p:sp>
      <p:sp>
        <p:nvSpPr>
          <p:cNvPr id="4" name="Text Placeholder 3"/>
          <p:cNvSpPr>
            <a:spLocks noGrp="1"/>
          </p:cNvSpPr>
          <p:nvPr>
            <p:ph type="body" sz="half" idx="2"/>
          </p:nvPr>
        </p:nvSpPr>
        <p:spPr>
          <a:xfrm>
            <a:off x="5714999" y="1143000"/>
            <a:ext cx="3429001" cy="5257800"/>
          </a:xfrm>
        </p:spPr>
        <p:txBody>
          <a:bodyPr>
            <a:normAutofit fontScale="77500" lnSpcReduction="20000"/>
          </a:bodyPr>
          <a:lstStyle/>
          <a:p>
            <a:r>
              <a:rPr lang="en-US" sz="1600" dirty="0">
                <a:cs typeface="Adobe Hebrew" pitchFamily="18" charset="-79"/>
              </a:rPr>
              <a:t>Online form – Student Chapters page</a:t>
            </a:r>
          </a:p>
          <a:p>
            <a:endParaRPr lang="en-US" dirty="0">
              <a:cs typeface="Adobe Hebrew" pitchFamily="18" charset="-79"/>
            </a:endParaRPr>
          </a:p>
          <a:p>
            <a:r>
              <a:rPr lang="en-US" sz="1600" b="1" dirty="0">
                <a:cs typeface="Adobe Hebrew" pitchFamily="18" charset="-79"/>
              </a:rPr>
              <a:t>Chapter President </a:t>
            </a:r>
            <a:r>
              <a:rPr lang="en-US" sz="1600" dirty="0">
                <a:cs typeface="Adobe Hebrew" pitchFamily="18" charset="-79"/>
              </a:rPr>
              <a:t>to fill out and submit</a:t>
            </a:r>
          </a:p>
          <a:p>
            <a:endParaRPr lang="en-US" sz="1200" dirty="0">
              <a:cs typeface="Adobe Hebrew" pitchFamily="18" charset="-79"/>
            </a:endParaRPr>
          </a:p>
          <a:p>
            <a:r>
              <a:rPr lang="en-US" sz="1600" b="1" dirty="0">
                <a:cs typeface="Adobe Hebrew" pitchFamily="18" charset="-79"/>
              </a:rPr>
              <a:t>MANDATORY!! </a:t>
            </a:r>
            <a:r>
              <a:rPr lang="en-US" sz="1600" dirty="0">
                <a:cs typeface="Adobe Hebrew" pitchFamily="18" charset="-79"/>
              </a:rPr>
              <a:t>Replaces the Chapter Secretary Report</a:t>
            </a:r>
          </a:p>
          <a:p>
            <a:endParaRPr lang="en-US" sz="1200" dirty="0">
              <a:cs typeface="Adobe Hebrew" pitchFamily="18" charset="-79"/>
            </a:endParaRPr>
          </a:p>
          <a:p>
            <a:r>
              <a:rPr lang="en-US" sz="1600" dirty="0">
                <a:cs typeface="Adobe Hebrew" pitchFamily="18" charset="-79"/>
              </a:rPr>
              <a:t>Deadline April 15</a:t>
            </a:r>
            <a:r>
              <a:rPr lang="en-US" sz="1600" baseline="30000" dirty="0">
                <a:cs typeface="Adobe Hebrew" pitchFamily="18" charset="-79"/>
              </a:rPr>
              <a:t>th</a:t>
            </a:r>
            <a:r>
              <a:rPr lang="en-US" sz="1600" dirty="0">
                <a:cs typeface="Adobe Hebrew" pitchFamily="18" charset="-79"/>
              </a:rPr>
              <a:t> – to ensure we can award before end of school year</a:t>
            </a:r>
          </a:p>
          <a:p>
            <a:endParaRPr lang="en-US" sz="1200" dirty="0">
              <a:cs typeface="Adobe Hebrew" pitchFamily="18" charset="-79"/>
            </a:endParaRPr>
          </a:p>
          <a:p>
            <a:r>
              <a:rPr lang="en-US" sz="1600" dirty="0">
                <a:cs typeface="Adobe Hebrew" pitchFamily="18" charset="-79"/>
              </a:rPr>
              <a:t>Use as a roadmap of ASN projects for the academic year</a:t>
            </a:r>
          </a:p>
          <a:p>
            <a:endParaRPr lang="en-US" sz="1600" dirty="0">
              <a:cs typeface="Adobe Hebrew" pitchFamily="18" charset="-79"/>
            </a:endParaRPr>
          </a:p>
          <a:p>
            <a:r>
              <a:rPr lang="en-US" sz="1600" dirty="0">
                <a:cs typeface="Adobe Hebrew" pitchFamily="18" charset="-79"/>
              </a:rPr>
              <a:t>Emphasis is given to quality over quantity – how well does the Chapter exemplify the ASN tenets in its programming?</a:t>
            </a:r>
          </a:p>
          <a:p>
            <a:endParaRPr lang="en-US" sz="1600" dirty="0">
              <a:cs typeface="Adobe Hebrew" pitchFamily="18" charset="-79"/>
            </a:endParaRPr>
          </a:p>
          <a:p>
            <a:r>
              <a:rPr lang="en-US" sz="1600" dirty="0">
                <a:cs typeface="Adobe Hebrew" pitchFamily="18" charset="-79"/>
              </a:rPr>
              <a:t>Plaque and $500 check awarded to winning school at a school-run event – Kate to attend</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064" t="12022" r="27718" b="952"/>
          <a:stretch/>
        </p:blipFill>
        <p:spPr bwMode="auto">
          <a:xfrm rot="21228323">
            <a:off x="619455" y="1265587"/>
            <a:ext cx="4494734" cy="49024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5446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Induction</a:t>
            </a:r>
            <a:endParaRPr lang="en-US" dirty="0"/>
          </a:p>
        </p:txBody>
      </p:sp>
      <p:sp>
        <p:nvSpPr>
          <p:cNvPr id="3" name="Text Placeholder 2"/>
          <p:cNvSpPr>
            <a:spLocks noGrp="1"/>
          </p:cNvSpPr>
          <p:nvPr>
            <p:ph type="body" idx="1"/>
          </p:nvPr>
        </p:nvSpPr>
        <p:spPr/>
        <p:txBody>
          <a:bodyPr/>
          <a:lstStyle/>
          <a:p>
            <a:r>
              <a:rPr lang="en-US" dirty="0"/>
              <a:t>Everyone’s favorite time of year</a:t>
            </a:r>
          </a:p>
        </p:txBody>
      </p:sp>
    </p:spTree>
    <p:extLst>
      <p:ext uri="{BB962C8B-B14F-4D97-AF65-F5344CB8AC3E}">
        <p14:creationId xmlns:p14="http://schemas.microsoft.com/office/powerpoint/2010/main" val="3009533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262" y="228600"/>
            <a:ext cx="7633742" cy="1492132"/>
          </a:xfrm>
        </p:spPr>
        <p:txBody>
          <a:bodyPr/>
          <a:lstStyle/>
          <a:p>
            <a:r>
              <a:rPr lang="en-US" sz="4800" dirty="0">
                <a:solidFill>
                  <a:schemeClr val="tx1">
                    <a:lumMod val="75000"/>
                    <a:lumOff val="25000"/>
                  </a:schemeClr>
                </a:solidFill>
              </a:rPr>
              <a:t>INDUCTION</a:t>
            </a:r>
          </a:p>
        </p:txBody>
      </p:sp>
      <p:sp>
        <p:nvSpPr>
          <p:cNvPr id="4" name="Content Placeholder 3"/>
          <p:cNvSpPr>
            <a:spLocks noGrp="1"/>
          </p:cNvSpPr>
          <p:nvPr>
            <p:ph idx="1"/>
          </p:nvPr>
        </p:nvSpPr>
        <p:spPr>
          <a:xfrm>
            <a:off x="926124" y="1066800"/>
            <a:ext cx="7913076" cy="5181600"/>
          </a:xfrm>
        </p:spPr>
        <p:txBody>
          <a:bodyPr>
            <a:normAutofit fontScale="92500" lnSpcReduction="10000"/>
          </a:bodyPr>
          <a:lstStyle/>
          <a:p>
            <a:pPr marL="0" indent="0">
              <a:buNone/>
            </a:pPr>
            <a:r>
              <a:rPr lang="en-US" sz="2800" dirty="0"/>
              <a:t>Handbook timeline as guide (pages 17-18)</a:t>
            </a:r>
          </a:p>
          <a:p>
            <a:pPr marL="0" indent="0">
              <a:buNone/>
            </a:pPr>
            <a:r>
              <a:rPr lang="en-US" sz="2800" dirty="0"/>
              <a:t>Central Office Deadline</a:t>
            </a:r>
          </a:p>
          <a:p>
            <a:pPr marL="457200" lvl="1" indent="0">
              <a:buNone/>
            </a:pPr>
            <a:r>
              <a:rPr lang="en-US" sz="2400" dirty="0"/>
              <a:t>Forms due SIX weeks prior to the induction date</a:t>
            </a:r>
          </a:p>
          <a:p>
            <a:pPr marL="914400" lvl="2" indent="0">
              <a:buNone/>
            </a:pPr>
            <a:r>
              <a:rPr lang="en-US" sz="2000" dirty="0"/>
              <a:t>Vendors require this lead time to ensure materials can be customized and shipped in time for your induction</a:t>
            </a:r>
          </a:p>
          <a:p>
            <a:pPr marL="914400" lvl="2" indent="0">
              <a:buNone/>
            </a:pPr>
            <a:r>
              <a:rPr lang="en-US" sz="2000" dirty="0"/>
              <a:t>Any necessary expedited shipping due to late orders will be charged to the Chapter</a:t>
            </a:r>
          </a:p>
          <a:p>
            <a:pPr marL="457200" lvl="1" indent="0">
              <a:buNone/>
            </a:pPr>
            <a:r>
              <a:rPr lang="en-US" sz="2400" dirty="0"/>
              <a:t>What must be received by deadline?</a:t>
            </a:r>
          </a:p>
          <a:p>
            <a:pPr marL="914400" lvl="2" indent="0">
              <a:buNone/>
            </a:pPr>
            <a:r>
              <a:rPr lang="en-US" sz="2000" b="1" dirty="0"/>
              <a:t>{EMAILED} </a:t>
            </a:r>
            <a:r>
              <a:rPr lang="en-US" sz="2000" dirty="0"/>
              <a:t>Signed and completed Induction Order Form, Honorary Member Forms, and completed New Member Registration Spreadsheet</a:t>
            </a:r>
          </a:p>
          <a:p>
            <a:pPr marL="0" indent="0">
              <a:buNone/>
            </a:pPr>
            <a:r>
              <a:rPr lang="en-US" sz="2800" dirty="0"/>
              <a:t>Replacements/errors</a:t>
            </a:r>
          </a:p>
          <a:p>
            <a:pPr marL="457200" lvl="1" indent="0">
              <a:buNone/>
            </a:pPr>
            <a:r>
              <a:rPr lang="en-US" sz="2400" dirty="0"/>
              <a:t>Certificate $15, Pin/Pendant $25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chemeClr val="tx1">
                    <a:lumMod val="75000"/>
                    <a:lumOff val="25000"/>
                  </a:schemeClr>
                </a:solidFill>
              </a:rPr>
              <a:t>Induction </a:t>
            </a:r>
            <a:r>
              <a:rPr lang="en-US" sz="4800" dirty="0" err="1">
                <a:solidFill>
                  <a:schemeClr val="tx1">
                    <a:lumMod val="75000"/>
                    <a:lumOff val="25000"/>
                  </a:schemeClr>
                </a:solidFill>
              </a:rPr>
              <a:t>Cont</a:t>
            </a:r>
            <a:r>
              <a:rPr lang="en-US" sz="4800" dirty="0">
                <a:solidFill>
                  <a:schemeClr val="tx1">
                    <a:lumMod val="75000"/>
                    <a:lumOff val="25000"/>
                  </a:schemeClr>
                </a:solidFill>
              </a:rPr>
              <a:t>…</a:t>
            </a:r>
          </a:p>
        </p:txBody>
      </p:sp>
      <p:sp>
        <p:nvSpPr>
          <p:cNvPr id="3" name="Content Placeholder 2"/>
          <p:cNvSpPr>
            <a:spLocks noGrp="1"/>
          </p:cNvSpPr>
          <p:nvPr>
            <p:ph idx="1"/>
          </p:nvPr>
        </p:nvSpPr>
        <p:spPr>
          <a:xfrm>
            <a:off x="915312" y="1371600"/>
            <a:ext cx="7633742" cy="3593591"/>
          </a:xfrm>
        </p:spPr>
        <p:txBody>
          <a:bodyPr/>
          <a:lstStyle/>
          <a:p>
            <a:pPr marL="0" indent="0">
              <a:buNone/>
            </a:pPr>
            <a:r>
              <a:rPr lang="en-US" sz="2800" dirty="0"/>
              <a:t>The hardcopy forms should be mailed with the check (or separately, if check ships from Accounts Payable)</a:t>
            </a:r>
          </a:p>
          <a:p>
            <a:pPr marL="457200" lvl="1" indent="0">
              <a:buNone/>
            </a:pPr>
            <a:r>
              <a:rPr lang="en-US" dirty="0"/>
              <a:t>Should arrive </a:t>
            </a:r>
            <a:r>
              <a:rPr lang="en-US" b="1" dirty="0"/>
              <a:t>BEFORE</a:t>
            </a:r>
            <a:r>
              <a:rPr lang="en-US" dirty="0"/>
              <a:t> your induction date!</a:t>
            </a:r>
          </a:p>
        </p:txBody>
      </p:sp>
      <p:pic>
        <p:nvPicPr>
          <p:cNvPr id="3074" name="Picture 2" descr="http://thehubbydiaries.files.wordpress.com/2010/04/mail_sta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4320" y="3733800"/>
            <a:ext cx="3505200" cy="29356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245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529" y="228600"/>
            <a:ext cx="7633742" cy="1492132"/>
          </a:xfrm>
        </p:spPr>
        <p:txBody>
          <a:bodyPr/>
          <a:lstStyle/>
          <a:p>
            <a:r>
              <a:rPr lang="en-US" sz="4800" dirty="0">
                <a:solidFill>
                  <a:schemeClr val="tx1">
                    <a:lumMod val="65000"/>
                    <a:lumOff val="35000"/>
                  </a:schemeClr>
                </a:solidFill>
              </a:rPr>
              <a:t>Induction Forms</a:t>
            </a:r>
          </a:p>
        </p:txBody>
      </p:sp>
      <p:pic>
        <p:nvPicPr>
          <p:cNvPr id="4" name="Content Placeholder 3" descr="2012-13 Induction Order Form_Page_1.jpg"/>
          <p:cNvPicPr>
            <a:picLocks noGrp="1" noChangeAspect="1"/>
          </p:cNvPicPr>
          <p:nvPr>
            <p:ph idx="1"/>
          </p:nvPr>
        </p:nvPicPr>
        <p:blipFill>
          <a:blip r:embed="rId3" cstate="print"/>
          <a:stretch>
            <a:fillRect/>
          </a:stretch>
        </p:blipFill>
        <p:spPr>
          <a:xfrm rot="20999216">
            <a:off x="1495641" y="2915953"/>
            <a:ext cx="3100571" cy="4012503"/>
          </a:xfrm>
          <a:ln>
            <a:noFill/>
          </a:ln>
          <a:effectLst>
            <a:outerShdw blurRad="50800" dist="38100" dir="2700000" algn="tl" rotWithShape="0">
              <a:prstClr val="black">
                <a:alpha val="40000"/>
              </a:prstClr>
            </a:outerShdw>
          </a:effec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58" t="17269" r="20762" b="39979"/>
          <a:stretch/>
        </p:blipFill>
        <p:spPr bwMode="auto">
          <a:xfrm>
            <a:off x="1676400" y="1045694"/>
            <a:ext cx="6490063" cy="20169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2012-13 Honorary Form.jpg"/>
          <p:cNvPicPr>
            <a:picLocks noChangeAspect="1"/>
          </p:cNvPicPr>
          <p:nvPr/>
        </p:nvPicPr>
        <p:blipFill>
          <a:blip r:embed="rId5" cstate="print"/>
          <a:stretch>
            <a:fillRect/>
          </a:stretch>
        </p:blipFill>
        <p:spPr>
          <a:xfrm rot="700706">
            <a:off x="5139375" y="2662855"/>
            <a:ext cx="3035710" cy="3928565"/>
          </a:xfrm>
          <a:prstGeom prst="rect">
            <a:avLst/>
          </a:prstGeom>
          <a:effectLst>
            <a:outerShdw blurRad="50800" dist="38100" dir="2700000" algn="tl" rotWithShape="0">
              <a:prstClr val="black">
                <a:alpha val="40000"/>
              </a:prstClr>
            </a:outerShdw>
          </a:effectLst>
        </p:spPr>
      </p:pic>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0600" y="76200"/>
            <a:ext cx="8915400" cy="869950"/>
          </a:xfrm>
        </p:spPr>
        <p:txBody>
          <a:bodyPr>
            <a:normAutofit/>
          </a:bodyPr>
          <a:lstStyle/>
          <a:p>
            <a:r>
              <a:rPr lang="en-US" sz="3200" dirty="0">
                <a:solidFill>
                  <a:schemeClr val="accent2">
                    <a:lumMod val="50000"/>
                  </a:schemeClr>
                </a:solidFill>
                <a:latin typeface="+mj-lt"/>
                <a:cs typeface="Adobe Hebrew" pitchFamily="18" charset="-79"/>
              </a:rPr>
              <a:t>New Member Registration Spreadsheet</a:t>
            </a:r>
          </a:p>
        </p:txBody>
      </p:sp>
      <p:sp>
        <p:nvSpPr>
          <p:cNvPr id="4" name="Text Placeholder 3"/>
          <p:cNvSpPr>
            <a:spLocks noGrp="1"/>
          </p:cNvSpPr>
          <p:nvPr>
            <p:ph type="body" sz="half" idx="4294967295"/>
          </p:nvPr>
        </p:nvSpPr>
        <p:spPr>
          <a:xfrm>
            <a:off x="858790" y="762000"/>
            <a:ext cx="8229600" cy="3276600"/>
          </a:xfrm>
        </p:spPr>
        <p:txBody>
          <a:bodyPr>
            <a:noAutofit/>
          </a:bodyPr>
          <a:lstStyle/>
          <a:p>
            <a:pPr marL="171450" indent="-171450">
              <a:buFont typeface="Wingdings" panose="05000000000000000000" pitchFamily="2" charset="2"/>
              <a:buChar char="§"/>
            </a:pPr>
            <a:r>
              <a:rPr lang="en-US" sz="1600" dirty="0">
                <a:solidFill>
                  <a:schemeClr val="tx1">
                    <a:lumMod val="75000"/>
                    <a:lumOff val="25000"/>
                  </a:schemeClr>
                </a:solidFill>
                <a:cs typeface="Adobe Hebrew" pitchFamily="18" charset="-79"/>
              </a:rPr>
              <a:t> Complete using the EXACT same formatting as the Example row – including upper case vs lower case, use of periods, commas in suffix, title, etc., and telephone format</a:t>
            </a:r>
          </a:p>
          <a:p>
            <a:pPr marL="171450" indent="-171450">
              <a:buFont typeface="Wingdings" panose="05000000000000000000" pitchFamily="2" charset="2"/>
              <a:buChar char="§"/>
            </a:pPr>
            <a:r>
              <a:rPr lang="en-US" sz="1600" dirty="0">
                <a:solidFill>
                  <a:schemeClr val="tx1">
                    <a:lumMod val="75000"/>
                    <a:lumOff val="25000"/>
                  </a:schemeClr>
                </a:solidFill>
                <a:cs typeface="Adobe Hebrew" pitchFamily="18" charset="-79"/>
              </a:rPr>
              <a:t>NEW!! Include School ID in last column.  Have students fill in on app or get IDs from the Registrar</a:t>
            </a:r>
          </a:p>
          <a:p>
            <a:pPr marL="171450" indent="-171450">
              <a:buFont typeface="Wingdings" panose="05000000000000000000" pitchFamily="2" charset="2"/>
              <a:buChar char="§"/>
            </a:pPr>
            <a:r>
              <a:rPr lang="en-US" sz="1600" dirty="0">
                <a:solidFill>
                  <a:schemeClr val="tx1">
                    <a:lumMod val="75000"/>
                    <a:lumOff val="25000"/>
                  </a:schemeClr>
                </a:solidFill>
                <a:cs typeface="Adobe Hebrew" pitchFamily="18" charset="-79"/>
              </a:rPr>
              <a:t>Include non-school email.  Titles are required. Default to Mr. and Ms. if none are otherwise provided</a:t>
            </a:r>
          </a:p>
          <a:p>
            <a:pPr marL="171450" indent="-171450">
              <a:buFont typeface="Wingdings" panose="05000000000000000000" pitchFamily="2" charset="2"/>
              <a:buChar char="§"/>
            </a:pPr>
            <a:r>
              <a:rPr lang="en-US" sz="1600" dirty="0">
                <a:solidFill>
                  <a:schemeClr val="tx1">
                    <a:lumMod val="75000"/>
                    <a:lumOff val="25000"/>
                  </a:schemeClr>
                </a:solidFill>
                <a:cs typeface="Adobe Hebrew" pitchFamily="18" charset="-79"/>
              </a:rPr>
              <a:t>Expected Grad Date column - Month/Year format</a:t>
            </a:r>
          </a:p>
          <a:p>
            <a:pPr marL="171450" indent="-171450">
              <a:buFont typeface="Wingdings" panose="05000000000000000000" pitchFamily="2" charset="2"/>
              <a:buChar char="§"/>
            </a:pPr>
            <a:r>
              <a:rPr lang="en-US" sz="1600" dirty="0">
                <a:solidFill>
                  <a:schemeClr val="tx1">
                    <a:lumMod val="75000"/>
                    <a:lumOff val="25000"/>
                  </a:schemeClr>
                </a:solidFill>
                <a:cs typeface="Adobe Hebrew" pitchFamily="18" charset="-79"/>
              </a:rPr>
              <a:t> Use only junior, senior, graduate, or honorary – all inductees must fall into one of these</a:t>
            </a:r>
          </a:p>
          <a:p>
            <a:pPr marL="0" indent="0">
              <a:buNone/>
            </a:pPr>
            <a:r>
              <a:rPr lang="en-US" sz="1600" dirty="0">
                <a:solidFill>
                  <a:schemeClr val="tx1">
                    <a:lumMod val="75000"/>
                    <a:lumOff val="25000"/>
                  </a:schemeClr>
                </a:solidFill>
                <a:cs typeface="Adobe Hebrew" pitchFamily="18" charset="-79"/>
              </a:rPr>
              <a:t>     categories</a:t>
            </a:r>
          </a:p>
          <a:p>
            <a:pPr marL="171450" indent="-171450">
              <a:buFont typeface="Wingdings" panose="05000000000000000000" pitchFamily="2" charset="2"/>
              <a:buChar char="§"/>
            </a:pPr>
            <a:r>
              <a:rPr lang="en-US" sz="1600" dirty="0">
                <a:solidFill>
                  <a:schemeClr val="tx1">
                    <a:lumMod val="75000"/>
                    <a:lumOff val="25000"/>
                  </a:schemeClr>
                </a:solidFill>
                <a:cs typeface="Adobe Hebrew" pitchFamily="18" charset="-79"/>
              </a:rPr>
              <a:t> Include all honorary inductees on the spreadsheet</a:t>
            </a:r>
            <a:endParaRPr lang="en-US" sz="1100" dirty="0">
              <a:solidFill>
                <a:schemeClr val="tx1">
                  <a:lumMod val="75000"/>
                  <a:lumOff val="25000"/>
                </a:schemeClr>
              </a:solidFill>
              <a:cs typeface="Adobe Hebrew" pitchFamily="18" charset="-79"/>
            </a:endParaRPr>
          </a:p>
          <a:p>
            <a:pPr marL="171450" indent="-171450">
              <a:buFont typeface="Wingdings" panose="05000000000000000000" pitchFamily="2" charset="2"/>
              <a:buChar char="§"/>
            </a:pPr>
            <a:r>
              <a:rPr lang="en-US" sz="1600" dirty="0">
                <a:solidFill>
                  <a:schemeClr val="tx1">
                    <a:lumMod val="75000"/>
                    <a:lumOff val="25000"/>
                  </a:schemeClr>
                </a:solidFill>
                <a:cs typeface="Adobe Hebrew" pitchFamily="18" charset="-79"/>
              </a:rPr>
              <a:t> Alphabetize by last name before sending via email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86200"/>
            <a:ext cx="8276417"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79"/>
            <a:ext cx="8229600" cy="869950"/>
          </a:xfrm>
        </p:spPr>
        <p:txBody>
          <a:bodyPr>
            <a:normAutofit/>
          </a:bodyPr>
          <a:lstStyle/>
          <a:p>
            <a:r>
              <a:rPr lang="en-US" sz="3600" b="0" dirty="0">
                <a:solidFill>
                  <a:schemeClr val="accent2">
                    <a:lumMod val="50000"/>
                  </a:schemeClr>
                </a:solidFill>
                <a:latin typeface="+mj-lt"/>
                <a:cs typeface="Adobe Hebrew" pitchFamily="18" charset="-79"/>
              </a:rPr>
              <a:t>Induction Order Form</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5800" y="1067068"/>
            <a:ext cx="4114800" cy="5325035"/>
          </a:xfrm>
          <a:prstGeom prst="rect">
            <a:avLst/>
          </a:prstGeom>
          <a:ln>
            <a:noFill/>
          </a:ln>
          <a:effectLst>
            <a:outerShdw blurRad="190500" algn="tl" rotWithShape="0">
              <a:srgbClr val="000000">
                <a:alpha val="70000"/>
              </a:srgbClr>
            </a:outerShdw>
          </a:effectLst>
        </p:spPr>
      </p:pic>
      <p:sp>
        <p:nvSpPr>
          <p:cNvPr id="4" name="Text Placeholder 3"/>
          <p:cNvSpPr>
            <a:spLocks noGrp="1"/>
          </p:cNvSpPr>
          <p:nvPr>
            <p:ph type="body" sz="half" idx="2"/>
          </p:nvPr>
        </p:nvSpPr>
        <p:spPr>
          <a:xfrm>
            <a:off x="5791200" y="800433"/>
            <a:ext cx="3352800" cy="5867400"/>
          </a:xfrm>
        </p:spPr>
        <p:txBody>
          <a:bodyPr>
            <a:normAutofit fontScale="92500"/>
          </a:bodyPr>
          <a:lstStyle/>
          <a:p>
            <a:r>
              <a:rPr lang="en-US" dirty="0">
                <a:cs typeface="Adobe Hebrew" pitchFamily="18" charset="-79"/>
              </a:rPr>
              <a:t>Scan and send the signed form by the 6-week deadline</a:t>
            </a:r>
          </a:p>
          <a:p>
            <a:endParaRPr lang="en-US" dirty="0">
              <a:cs typeface="Adobe Hebrew" pitchFamily="18" charset="-79"/>
            </a:endParaRPr>
          </a:p>
          <a:p>
            <a:pPr>
              <a:lnSpc>
                <a:spcPct val="150000"/>
              </a:lnSpc>
            </a:pPr>
            <a:r>
              <a:rPr lang="en-US" dirty="0">
                <a:cs typeface="Adobe Hebrew" pitchFamily="18" charset="-79"/>
              </a:rPr>
              <a:t>Be sure to use the latest version of the form</a:t>
            </a:r>
          </a:p>
          <a:p>
            <a:pPr>
              <a:lnSpc>
                <a:spcPct val="150000"/>
              </a:lnSpc>
            </a:pPr>
            <a:endParaRPr lang="en-US" dirty="0">
              <a:cs typeface="Adobe Hebrew" pitchFamily="18" charset="-79"/>
            </a:endParaRPr>
          </a:p>
          <a:p>
            <a:r>
              <a:rPr lang="en-US" dirty="0">
                <a:cs typeface="Adobe Hebrew" pitchFamily="18" charset="-79"/>
              </a:rPr>
              <a:t>Mail the hardcopy, along with the check, to arrive before the induction date</a:t>
            </a:r>
          </a:p>
          <a:p>
            <a:endParaRPr lang="en-US" dirty="0">
              <a:cs typeface="Adobe Hebrew" pitchFamily="18" charset="-79"/>
            </a:endParaRPr>
          </a:p>
          <a:p>
            <a:pPr>
              <a:lnSpc>
                <a:spcPct val="100000"/>
              </a:lnSpc>
            </a:pPr>
            <a:r>
              <a:rPr lang="en-US" dirty="0">
                <a:cs typeface="Adobe Hebrew" pitchFamily="18" charset="-79"/>
              </a:rPr>
              <a:t>Percentages help keep the numbers in line with our bylaws – Max 4% enrollment of each of the junior and senior classes; Max 4% enrollment of each graduate </a:t>
            </a:r>
            <a:r>
              <a:rPr lang="en-US" dirty="0" err="1">
                <a:cs typeface="Adobe Hebrew" pitchFamily="18" charset="-79"/>
              </a:rPr>
              <a:t>dept</a:t>
            </a:r>
            <a:r>
              <a:rPr lang="en-US" dirty="0">
                <a:cs typeface="Adobe Hebrew" pitchFamily="18" charset="-79"/>
              </a:rPr>
              <a:t>/program</a:t>
            </a:r>
          </a:p>
          <a:p>
            <a:pPr>
              <a:lnSpc>
                <a:spcPct val="100000"/>
              </a:lnSpc>
            </a:pPr>
            <a:endParaRPr lang="en-US" dirty="0">
              <a:cs typeface="Adobe Hebrew" pitchFamily="18" charset="-79"/>
            </a:endParaRPr>
          </a:p>
          <a:p>
            <a:pPr>
              <a:lnSpc>
                <a:spcPct val="100000"/>
              </a:lnSpc>
            </a:pPr>
            <a:r>
              <a:rPr lang="en-US" dirty="0">
                <a:cs typeface="Adobe Hebrew" pitchFamily="18" charset="-79"/>
              </a:rPr>
              <a:t>Take advantage of our program covers + table tents –they’re free!</a:t>
            </a:r>
          </a:p>
          <a:p>
            <a:pPr>
              <a:lnSpc>
                <a:spcPct val="100000"/>
              </a:lnSpc>
            </a:pPr>
            <a:endParaRPr lang="en-US" dirty="0">
              <a:cs typeface="Adobe Hebrew" pitchFamily="18" charset="-79"/>
            </a:endParaRPr>
          </a:p>
          <a:p>
            <a:pPr>
              <a:lnSpc>
                <a:spcPct val="100000"/>
              </a:lnSpc>
            </a:pPr>
            <a:r>
              <a:rPr lang="en-US" dirty="0">
                <a:cs typeface="Adobe Hebrew" pitchFamily="18" charset="-79"/>
              </a:rPr>
              <a:t>Central Office will send newsletters, brochures, and pledge cards for each new inductee automatically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869950"/>
          </a:xfrm>
        </p:spPr>
        <p:txBody>
          <a:bodyPr>
            <a:normAutofit/>
          </a:bodyPr>
          <a:lstStyle/>
          <a:p>
            <a:r>
              <a:rPr lang="en-US" sz="3600" b="0" dirty="0">
                <a:solidFill>
                  <a:schemeClr val="accent2">
                    <a:lumMod val="50000"/>
                  </a:schemeClr>
                </a:solidFill>
                <a:latin typeface="+mj-lt"/>
                <a:cs typeface="Adobe Hebrew" pitchFamily="18" charset="-79"/>
              </a:rPr>
              <a:t>Honorary Member Form</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6217" y="1066800"/>
            <a:ext cx="4109371" cy="5318010"/>
          </a:xfrm>
          <a:prstGeom prst="rect">
            <a:avLst/>
          </a:prstGeom>
          <a:ln>
            <a:noFill/>
          </a:ln>
          <a:effectLst>
            <a:outerShdw blurRad="190500" algn="tl" rotWithShape="0">
              <a:srgbClr val="000000">
                <a:alpha val="70000"/>
              </a:srgbClr>
            </a:outerShdw>
          </a:effectLst>
        </p:spPr>
      </p:pic>
      <p:sp>
        <p:nvSpPr>
          <p:cNvPr id="4" name="Text Placeholder 3"/>
          <p:cNvSpPr>
            <a:spLocks noGrp="1"/>
          </p:cNvSpPr>
          <p:nvPr>
            <p:ph type="body" sz="half" idx="2"/>
          </p:nvPr>
        </p:nvSpPr>
        <p:spPr>
          <a:xfrm>
            <a:off x="5715000" y="989004"/>
            <a:ext cx="3276600" cy="5564195"/>
          </a:xfrm>
        </p:spPr>
        <p:txBody>
          <a:bodyPr>
            <a:normAutofit fontScale="92500" lnSpcReduction="20000"/>
          </a:bodyPr>
          <a:lstStyle/>
          <a:p>
            <a:r>
              <a:rPr lang="en-US" sz="1600" dirty="0">
                <a:cs typeface="Adobe Hebrew" pitchFamily="18" charset="-79"/>
              </a:rPr>
              <a:t>Scan and email the signed form by the 6-week deadline</a:t>
            </a:r>
          </a:p>
          <a:p>
            <a:endParaRPr lang="en-US" sz="1600" dirty="0">
              <a:cs typeface="Adobe Hebrew" pitchFamily="18" charset="-79"/>
            </a:endParaRPr>
          </a:p>
          <a:p>
            <a:r>
              <a:rPr lang="en-US" sz="1600" dirty="0">
                <a:cs typeface="Adobe Hebrew" pitchFamily="18" charset="-79"/>
              </a:rPr>
              <a:t>You can have up to FIVE honoraries per year – contact the Central Office for ideas</a:t>
            </a:r>
          </a:p>
          <a:p>
            <a:endParaRPr lang="en-US" sz="1600" dirty="0">
              <a:cs typeface="Adobe Hebrew" pitchFamily="18" charset="-79"/>
            </a:endParaRPr>
          </a:p>
          <a:p>
            <a:r>
              <a:rPr lang="en-US" sz="1600" dirty="0">
                <a:cs typeface="Adobe Hebrew" pitchFamily="18" charset="-79"/>
              </a:rPr>
              <a:t>Include honoraries on the New Member Registration Spreadsheet and in the counts on the Induction Order Form!</a:t>
            </a:r>
          </a:p>
          <a:p>
            <a:endParaRPr lang="en-US" sz="1600" dirty="0">
              <a:cs typeface="Adobe Hebrew" pitchFamily="18" charset="-79"/>
            </a:endParaRPr>
          </a:p>
          <a:p>
            <a:r>
              <a:rPr lang="en-US" sz="1600" dirty="0">
                <a:cs typeface="Adobe Hebrew" pitchFamily="18" charset="-79"/>
              </a:rPr>
              <a:t>A short, paragraph-length explanation of their qualifications is sufficient</a:t>
            </a:r>
          </a:p>
          <a:p>
            <a:endParaRPr lang="en-US" sz="1600" dirty="0">
              <a:cs typeface="Adobe Hebrew" pitchFamily="18" charset="-79"/>
            </a:endParaRPr>
          </a:p>
          <a:p>
            <a:r>
              <a:rPr lang="en-US" sz="1600" dirty="0">
                <a:solidFill>
                  <a:schemeClr val="accent4">
                    <a:lumMod val="60000"/>
                    <a:lumOff val="40000"/>
                  </a:schemeClr>
                </a:solidFill>
                <a:cs typeface="Adobe Hebrew" pitchFamily="18" charset="-79"/>
              </a:rPr>
              <a:t>New presidents, provosts, chief mission officers, and faculty advisers should be inducted at the first induction after hiring – free of charge and do not count against your five nominations!</a:t>
            </a:r>
            <a:endParaRPr lang="en-US" sz="1600" dirty="0">
              <a:cs typeface="Adobe Hebrew" pitchFamily="18" charset="-79"/>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097" y="1981200"/>
            <a:ext cx="6140303" cy="2155273"/>
          </a:xfrm>
        </p:spPr>
        <p:txBody>
          <a:bodyPr>
            <a:normAutofit/>
          </a:bodyPr>
          <a:lstStyle/>
          <a:p>
            <a:r>
              <a:rPr lang="en-US" sz="6000" dirty="0">
                <a:cs typeface="Adobe Hebrew" pitchFamily="18" charset="-79"/>
              </a:rPr>
              <a:t>END-OF-YEAR REPORTS</a:t>
            </a:r>
          </a:p>
        </p:txBody>
      </p:sp>
      <p:pic>
        <p:nvPicPr>
          <p:cNvPr id="1026"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286001" y="4849400"/>
            <a:ext cx="4038600" cy="2008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blogs.ancestry.com/ancestry/files/2014/05/bigstock-Calendar-548698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65" r="12734"/>
          <a:stretch/>
        </p:blipFill>
        <p:spPr bwMode="auto">
          <a:xfrm>
            <a:off x="6515595" y="4849400"/>
            <a:ext cx="2628405" cy="2008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Picture 6" descr="https://encrypted-tbn1.gstatic.com/images?q=tbn:ANd9GcQEJtqAuzu8ZfM5IUYBCr4STfU793DkhCmdnBEotbQOjuLvSe9eog"/>
          <p:cNvPicPr>
            <a:picLocks noChangeAspect="1" noChangeArrowheads="1"/>
          </p:cNvPicPr>
          <p:nvPr/>
        </p:nvPicPr>
        <p:blipFill>
          <a:blip r:embed="rId5" cstate="print"/>
          <a:srcRect l="28836" t="3333" r="6655"/>
          <a:stretch>
            <a:fillRect/>
          </a:stretch>
        </p:blipFill>
        <p:spPr bwMode="auto">
          <a:xfrm>
            <a:off x="1" y="4849400"/>
            <a:ext cx="2086214" cy="2008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12255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633742" cy="1492132"/>
          </a:xfrm>
        </p:spPr>
        <p:txBody>
          <a:bodyPr>
            <a:normAutofit/>
          </a:bodyPr>
          <a:lstStyle/>
          <a:p>
            <a:r>
              <a:rPr lang="en-US" sz="4000" b="0" dirty="0">
                <a:solidFill>
                  <a:schemeClr val="tx1">
                    <a:lumMod val="65000"/>
                    <a:lumOff val="35000"/>
                  </a:schemeClr>
                </a:solidFill>
                <a:latin typeface="+mj-lt"/>
                <a:cs typeface="Adobe Hebrew" pitchFamily="18" charset="-79"/>
              </a:rPr>
              <a:t>Faculty Adviser Annual Report </a:t>
            </a:r>
          </a:p>
        </p:txBody>
      </p:sp>
      <p:sp>
        <p:nvSpPr>
          <p:cNvPr id="4" name="Text Placeholder 3"/>
          <p:cNvSpPr>
            <a:spLocks noGrp="1"/>
          </p:cNvSpPr>
          <p:nvPr>
            <p:ph idx="1"/>
          </p:nvPr>
        </p:nvSpPr>
        <p:spPr>
          <a:xfrm>
            <a:off x="838200" y="1143000"/>
            <a:ext cx="7633742" cy="3962400"/>
          </a:xfrm>
          <a:ln>
            <a:noFill/>
          </a:ln>
        </p:spPr>
        <p:txBody>
          <a:bodyPr>
            <a:normAutofit lnSpcReduction="10000"/>
          </a:bodyPr>
          <a:lstStyle/>
          <a:p>
            <a:pPr marL="0" indent="0">
              <a:buNone/>
            </a:pPr>
            <a:r>
              <a:rPr lang="en-US" sz="1600" dirty="0">
                <a:cs typeface="Adobe Hebrew" pitchFamily="18" charset="-79"/>
              </a:rPr>
              <a:t>Survey Monkey – online form  </a:t>
            </a:r>
            <a:r>
              <a:rPr lang="en-US" sz="1600" dirty="0">
                <a:cs typeface="Adobe Hebrew" pitchFamily="18" charset="-79"/>
                <a:hlinkClick r:id="rId3"/>
              </a:rPr>
              <a:t>https://www.surveymonkey.com/r/FacultyAdviserReport</a:t>
            </a:r>
            <a:endParaRPr lang="en-US" sz="1600" dirty="0">
              <a:cs typeface="Adobe Hebrew" pitchFamily="18" charset="-79"/>
            </a:endParaRPr>
          </a:p>
          <a:p>
            <a:pPr marL="457200" lvl="1" indent="0">
              <a:buNone/>
            </a:pPr>
            <a:r>
              <a:rPr lang="en-US" sz="1400" dirty="0">
                <a:cs typeface="Adobe Hebrew" pitchFamily="18" charset="-79"/>
              </a:rPr>
              <a:t>Link found on our Advisers + Coordinators page</a:t>
            </a:r>
          </a:p>
          <a:p>
            <a:pPr marL="457200" lvl="1" indent="0">
              <a:buNone/>
            </a:pPr>
            <a:endParaRPr lang="en-US" sz="1400" dirty="0">
              <a:cs typeface="Adobe Hebrew" pitchFamily="18" charset="-79"/>
            </a:endParaRPr>
          </a:p>
          <a:p>
            <a:pPr marL="0" indent="0">
              <a:buNone/>
            </a:pPr>
            <a:r>
              <a:rPr lang="en-US" sz="1600" dirty="0">
                <a:cs typeface="Adobe Hebrew" pitchFamily="18" charset="-79"/>
              </a:rPr>
              <a:t>Must be completed by the Faculty Adviser</a:t>
            </a:r>
          </a:p>
          <a:p>
            <a:pPr marL="0" indent="0">
              <a:buNone/>
            </a:pPr>
            <a:endParaRPr lang="en-US" sz="1600" dirty="0">
              <a:cs typeface="Adobe Hebrew" pitchFamily="18" charset="-79"/>
            </a:endParaRPr>
          </a:p>
          <a:p>
            <a:pPr marL="0" indent="0">
              <a:buNone/>
            </a:pPr>
            <a:r>
              <a:rPr lang="en-US" sz="1600" dirty="0">
                <a:cs typeface="Adobe Hebrew" pitchFamily="18" charset="-79"/>
              </a:rPr>
              <a:t>Submit online as soon as possible after your last event of the academic year.</a:t>
            </a:r>
          </a:p>
          <a:p>
            <a:pPr marL="0" indent="0">
              <a:buNone/>
            </a:pPr>
            <a:endParaRPr lang="en-US" sz="1600" dirty="0">
              <a:cs typeface="Adobe Hebrew" pitchFamily="18" charset="-79"/>
            </a:endParaRPr>
          </a:p>
          <a:p>
            <a:pPr marL="0" indent="0">
              <a:buNone/>
            </a:pPr>
            <a:r>
              <a:rPr lang="en-US" sz="1600" dirty="0">
                <a:cs typeface="Adobe Hebrew" pitchFamily="18" charset="-79"/>
              </a:rPr>
              <a:t>IMPORTANT for our organization records!</a:t>
            </a:r>
          </a:p>
          <a:p>
            <a:pPr marL="457200" lvl="1" indent="0">
              <a:buNone/>
            </a:pPr>
            <a:r>
              <a:rPr lang="en-US" dirty="0">
                <a:cs typeface="Adobe Hebrew" pitchFamily="18" charset="-79"/>
              </a:rPr>
              <a:t> Bylaws</a:t>
            </a:r>
          </a:p>
          <a:p>
            <a:pPr marL="457200" lvl="1" indent="0">
              <a:buNone/>
            </a:pPr>
            <a:r>
              <a:rPr lang="en-US" dirty="0">
                <a:cs typeface="Adobe Hebrew" pitchFamily="18" charset="-79"/>
              </a:rPr>
              <a:t> Records</a:t>
            </a:r>
          </a:p>
          <a:p>
            <a:pPr marL="457200" lvl="1" indent="0">
              <a:buNone/>
            </a:pPr>
            <a:r>
              <a:rPr lang="en-US" dirty="0">
                <a:cs typeface="Adobe Hebrew" pitchFamily="18" charset="-79"/>
              </a:rPr>
              <a:t> Newsletter, website, etc.</a:t>
            </a:r>
          </a:p>
          <a:p>
            <a:pPr marL="0" indent="0">
              <a:buNone/>
            </a:pPr>
            <a:endParaRPr lang="en-US" sz="1600" dirty="0">
              <a:cs typeface="Adobe Hebrew" pitchFamily="18" charset="-79"/>
            </a:endParaRPr>
          </a:p>
          <a:p>
            <a:pPr marL="0" indent="0">
              <a:buNone/>
            </a:pPr>
            <a:endParaRPr lang="en-US" sz="1600" dirty="0">
              <a:cs typeface="Adobe Hebrew" pitchFamily="18" charset="-79"/>
            </a:endParaRPr>
          </a:p>
        </p:txBody>
      </p:sp>
      <p:pic>
        <p:nvPicPr>
          <p:cNvPr id="3" name="Picture 2">
            <a:extLst>
              <a:ext uri="{FF2B5EF4-FFF2-40B4-BE49-F238E27FC236}">
                <a16:creationId xmlns:a16="http://schemas.microsoft.com/office/drawing/2014/main" id="{D5A744BF-1A6C-4B90-AA1D-2159499683EE}"/>
              </a:ext>
            </a:extLst>
          </p:cNvPr>
          <p:cNvPicPr>
            <a:picLocks noChangeAspect="1"/>
          </p:cNvPicPr>
          <p:nvPr/>
        </p:nvPicPr>
        <p:blipFill rotWithShape="1">
          <a:blip r:embed="rId4"/>
          <a:srcRect l="25001" t="11481" r="25833" b="51482"/>
          <a:stretch/>
        </p:blipFill>
        <p:spPr>
          <a:xfrm>
            <a:off x="3886200" y="4267200"/>
            <a:ext cx="5105400" cy="2163305"/>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1E2867-6E51-48B7-86A3-0F01E4483EF4}"/>
              </a:ext>
            </a:extLst>
          </p:cNvPr>
          <p:cNvSpPr>
            <a:spLocks noGrp="1"/>
          </p:cNvSpPr>
          <p:nvPr>
            <p:ph type="title"/>
          </p:nvPr>
        </p:nvSpPr>
        <p:spPr>
          <a:xfrm>
            <a:off x="2133600" y="152400"/>
            <a:ext cx="6858000" cy="1480916"/>
          </a:xfrm>
        </p:spPr>
        <p:txBody>
          <a:bodyPr>
            <a:normAutofit/>
          </a:bodyPr>
          <a:lstStyle/>
          <a:p>
            <a:r>
              <a:rPr lang="en-US" sz="5400" dirty="0"/>
              <a:t>Alpha sigma who?</a:t>
            </a:r>
          </a:p>
        </p:txBody>
      </p:sp>
      <p:sp>
        <p:nvSpPr>
          <p:cNvPr id="5" name="Text Placeholder 4">
            <a:extLst>
              <a:ext uri="{FF2B5EF4-FFF2-40B4-BE49-F238E27FC236}">
                <a16:creationId xmlns:a16="http://schemas.microsoft.com/office/drawing/2014/main" id="{C72A289F-8CC9-4E30-9E48-B0B611F6C9A6}"/>
              </a:ext>
            </a:extLst>
          </p:cNvPr>
          <p:cNvSpPr>
            <a:spLocks noGrp="1"/>
          </p:cNvSpPr>
          <p:nvPr>
            <p:ph type="body" idx="1"/>
          </p:nvPr>
        </p:nvSpPr>
        <p:spPr>
          <a:xfrm>
            <a:off x="2438400" y="2427066"/>
            <a:ext cx="6248400" cy="3745133"/>
          </a:xfrm>
        </p:spPr>
        <p:txBody>
          <a:bodyPr>
            <a:normAutofit lnSpcReduction="10000"/>
          </a:bodyPr>
          <a:lstStyle/>
          <a:p>
            <a:r>
              <a:rPr lang="en-US" dirty="0">
                <a:solidFill>
                  <a:schemeClr val="accent1">
                    <a:lumMod val="20000"/>
                    <a:lumOff val="80000"/>
                  </a:schemeClr>
                </a:solidFill>
              </a:rPr>
              <a:t>Mission:</a:t>
            </a:r>
          </a:p>
          <a:p>
            <a:r>
              <a:rPr lang="en-US" b="0" cap="none" dirty="0">
                <a:solidFill>
                  <a:schemeClr val="accent1">
                    <a:lumMod val="20000"/>
                    <a:lumOff val="80000"/>
                  </a:schemeClr>
                </a:solidFill>
              </a:rPr>
              <a:t>Alpha sigma nu, the honor society of Jesuit institutions of higher education, recognizes those students who distinguish themselves in scholarship, loyalty and service.  The only honor society permitted to bear the name Jesuit, ΑΣΝ encourages its members to a lifetime pursuit of intellectual development, deepening Ignatian spirituality, service to others, and a commitment to the core principles of Jesuit education.</a:t>
            </a:r>
          </a:p>
          <a:p>
            <a:r>
              <a:rPr lang="en-US" dirty="0">
                <a:solidFill>
                  <a:schemeClr val="accent1">
                    <a:lumMod val="20000"/>
                    <a:lumOff val="80000"/>
                  </a:schemeClr>
                </a:solidFill>
              </a:rPr>
              <a:t>Vision:</a:t>
            </a:r>
          </a:p>
          <a:p>
            <a:r>
              <a:rPr lang="en-US" b="0" cap="none" dirty="0">
                <a:solidFill>
                  <a:schemeClr val="accent1">
                    <a:lumMod val="20000"/>
                    <a:lumOff val="80000"/>
                  </a:schemeClr>
                </a:solidFill>
                <a:cs typeface="Arial" panose="020B0604020202020204" pitchFamily="34" charset="0"/>
              </a:rPr>
              <a:t>Alpha sigma nu:  A dynamic society whose members, honored as students for embodying scholarship, service, and loyalty to the ideals of Jesuit education, embrace Ignatian values as guides and challenges to be collaborators in the Jesuit mission.</a:t>
            </a:r>
          </a:p>
          <a:p>
            <a:endParaRPr lang="en-US" dirty="0">
              <a:solidFill>
                <a:schemeClr val="accent1">
                  <a:lumMod val="20000"/>
                  <a:lumOff val="80000"/>
                </a:schemeClr>
              </a:solidFill>
            </a:endParaRPr>
          </a:p>
        </p:txBody>
      </p:sp>
      <p:sp>
        <p:nvSpPr>
          <p:cNvPr id="6" name="Text Placeholder 4">
            <a:extLst>
              <a:ext uri="{FF2B5EF4-FFF2-40B4-BE49-F238E27FC236}">
                <a16:creationId xmlns:a16="http://schemas.microsoft.com/office/drawing/2014/main" id="{05C1FC3B-93CA-4979-AA78-C38904E76549}"/>
              </a:ext>
            </a:extLst>
          </p:cNvPr>
          <p:cNvSpPr txBox="1">
            <a:spLocks/>
          </p:cNvSpPr>
          <p:nvPr/>
        </p:nvSpPr>
        <p:spPr>
          <a:xfrm>
            <a:off x="2133600" y="1633316"/>
            <a:ext cx="6705600" cy="951135"/>
          </a:xfrm>
          <a:prstGeom prst="rect">
            <a:avLst/>
          </a:prstGeom>
        </p:spPr>
        <p:txBody>
          <a:bodyPr vert="horz" lIns="91440" tIns="45720" rIns="91440" bIns="45720" rtlCol="0">
            <a:normAutofit/>
          </a:bodyPr>
          <a:lstStyle>
            <a:lvl1pPr marL="0" indent="0" algn="l" defTabSz="685800" rtl="0" eaLnBrk="1" latinLnBrk="0" hangingPunct="1">
              <a:lnSpc>
                <a:spcPct val="100000"/>
              </a:lnSpc>
              <a:spcBef>
                <a:spcPts val="700"/>
              </a:spcBef>
              <a:buClr>
                <a:schemeClr val="tx2"/>
              </a:buClr>
              <a:buFont typeface="Arial" panose="020B0604020202020204" pitchFamily="34" charset="0"/>
              <a:buNone/>
              <a:defRPr sz="1500" b="1" i="0" kern="1200" cap="all" spc="300" baseline="0">
                <a:solidFill>
                  <a:schemeClr val="accent1"/>
                </a:solidFill>
                <a:latin typeface="+mn-lt"/>
                <a:ea typeface="+mn-ea"/>
                <a:cs typeface="+mn-cs"/>
              </a:defRPr>
            </a:lvl1pPr>
            <a:lvl2pPr marL="342900" indent="0" algn="l" defTabSz="685800" rtl="0" eaLnBrk="1" latinLnBrk="0" hangingPunct="1">
              <a:lnSpc>
                <a:spcPct val="110000"/>
              </a:lnSpc>
              <a:spcBef>
                <a:spcPts val="700"/>
              </a:spcBef>
              <a:buClr>
                <a:schemeClr val="tx2"/>
              </a:buClr>
              <a:buFont typeface="Gill Sans MT" panose="020B0502020104020203"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110000"/>
              </a:lnSpc>
              <a:spcBef>
                <a:spcPts val="700"/>
              </a:spcBef>
              <a:buClr>
                <a:schemeClr val="tx2"/>
              </a:buClr>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110000"/>
              </a:lnSpc>
              <a:spcBef>
                <a:spcPts val="700"/>
              </a:spcBef>
              <a:buClr>
                <a:schemeClr val="tx2"/>
              </a:buClr>
              <a:buFont typeface="Gill Sans MT" panose="020B0502020104020203"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110000"/>
              </a:lnSpc>
              <a:spcBef>
                <a:spcPts val="700"/>
              </a:spcBef>
              <a:buClr>
                <a:schemeClr val="tx2"/>
              </a:buClr>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110000"/>
              </a:lnSpc>
              <a:spcBef>
                <a:spcPts val="700"/>
              </a:spcBef>
              <a:buClr>
                <a:schemeClr val="tx2"/>
              </a:buClr>
              <a:buFont typeface="Gill Sans MT" panose="020B0502020104020203"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110000"/>
              </a:lnSpc>
              <a:spcBef>
                <a:spcPts val="700"/>
              </a:spcBef>
              <a:buClr>
                <a:schemeClr val="tx2"/>
              </a:buClr>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110000"/>
              </a:lnSpc>
              <a:spcBef>
                <a:spcPts val="700"/>
              </a:spcBef>
              <a:buClr>
                <a:schemeClr val="tx2"/>
              </a:buClr>
              <a:buFont typeface="Gill Sans MT" panose="020B0502020104020203" pitchFamily="34" charset="0"/>
              <a:buNone/>
              <a:defRPr sz="1200" kern="1200" baseline="0">
                <a:solidFill>
                  <a:schemeClr val="tx1">
                    <a:tint val="75000"/>
                  </a:schemeClr>
                </a:solidFill>
                <a:latin typeface="+mn-lt"/>
                <a:ea typeface="+mn-ea"/>
                <a:cs typeface="+mn-cs"/>
              </a:defRPr>
            </a:lvl8pPr>
            <a:lvl9pPr marL="2743200" indent="0" algn="l" defTabSz="685800" rtl="0" eaLnBrk="1" latinLnBrk="0" hangingPunct="1">
              <a:lnSpc>
                <a:spcPct val="110000"/>
              </a:lnSpc>
              <a:spcBef>
                <a:spcPts val="700"/>
              </a:spcBef>
              <a:buClr>
                <a:schemeClr val="tx2"/>
              </a:buClr>
              <a:buFont typeface="Arial" panose="020B0604020202020204" pitchFamily="34" charset="0"/>
              <a:buNone/>
              <a:defRPr sz="1200" kern="1200" baseline="0">
                <a:solidFill>
                  <a:schemeClr val="tx1">
                    <a:tint val="75000"/>
                  </a:schemeClr>
                </a:solidFill>
                <a:latin typeface="+mn-lt"/>
                <a:ea typeface="+mn-ea"/>
                <a:cs typeface="+mn-cs"/>
              </a:defRPr>
            </a:lvl9pPr>
          </a:lstStyle>
          <a:p>
            <a:pPr fontAlgn="auto">
              <a:spcAft>
                <a:spcPts val="0"/>
              </a:spcAft>
            </a:pPr>
            <a:r>
              <a:rPr lang="en-US" dirty="0">
                <a:solidFill>
                  <a:schemeClr val="accent1">
                    <a:lumMod val="60000"/>
                    <a:lumOff val="40000"/>
                  </a:schemeClr>
                </a:solidFill>
              </a:rPr>
              <a:t>The only honor society permitted to bear the name Jesuit! </a:t>
            </a:r>
          </a:p>
        </p:txBody>
      </p:sp>
      <p:sp>
        <p:nvSpPr>
          <p:cNvPr id="7" name="TextBox 6">
            <a:extLst>
              <a:ext uri="{FF2B5EF4-FFF2-40B4-BE49-F238E27FC236}">
                <a16:creationId xmlns:a16="http://schemas.microsoft.com/office/drawing/2014/main" id="{CA57DF2B-97B4-49F6-9F9C-344BFE3CC268}"/>
              </a:ext>
            </a:extLst>
          </p:cNvPr>
          <p:cNvSpPr txBox="1"/>
          <p:nvPr/>
        </p:nvSpPr>
        <p:spPr>
          <a:xfrm>
            <a:off x="1905000" y="6324600"/>
            <a:ext cx="8305800" cy="400110"/>
          </a:xfrm>
          <a:prstGeom prst="rect">
            <a:avLst/>
          </a:prstGeom>
          <a:noFill/>
        </p:spPr>
        <p:txBody>
          <a:bodyPr wrap="square" rtlCol="0">
            <a:spAutoFit/>
          </a:bodyPr>
          <a:lstStyle/>
          <a:p>
            <a:r>
              <a:rPr lang="en-US" sz="2000" dirty="0">
                <a:latin typeface="+mn-lt"/>
              </a:rPr>
              <a:t>SCHOLARSHIP		LOYALTY		SERVICE</a:t>
            </a:r>
          </a:p>
        </p:txBody>
      </p:sp>
    </p:spTree>
    <p:extLst>
      <p:ext uri="{BB962C8B-B14F-4D97-AF65-F5344CB8AC3E}">
        <p14:creationId xmlns:p14="http://schemas.microsoft.com/office/powerpoint/2010/main" val="2162329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633742" cy="1492132"/>
          </a:xfrm>
        </p:spPr>
        <p:txBody>
          <a:bodyPr>
            <a:normAutofit/>
          </a:bodyPr>
          <a:lstStyle/>
          <a:p>
            <a:r>
              <a:rPr lang="en-US" sz="4000" b="0" dirty="0">
                <a:solidFill>
                  <a:schemeClr val="tx1">
                    <a:lumMod val="65000"/>
                    <a:lumOff val="35000"/>
                  </a:schemeClr>
                </a:solidFill>
                <a:latin typeface="+mj-lt"/>
                <a:cs typeface="Adobe Hebrew" pitchFamily="18" charset="-79"/>
              </a:rPr>
              <a:t>Upcoming Leadership Report</a:t>
            </a:r>
          </a:p>
        </p:txBody>
      </p:sp>
      <p:pic>
        <p:nvPicPr>
          <p:cNvPr id="3" name="Picture 2">
            <a:extLst>
              <a:ext uri="{FF2B5EF4-FFF2-40B4-BE49-F238E27FC236}">
                <a16:creationId xmlns:a16="http://schemas.microsoft.com/office/drawing/2014/main" id="{E4AC9FCB-D006-400D-B1E3-0A7A539BC195}"/>
              </a:ext>
            </a:extLst>
          </p:cNvPr>
          <p:cNvPicPr>
            <a:picLocks noChangeAspect="1"/>
          </p:cNvPicPr>
          <p:nvPr/>
        </p:nvPicPr>
        <p:blipFill rotWithShape="1">
          <a:blip r:embed="rId3"/>
          <a:srcRect l="25001" t="11481" r="25833" b="5556"/>
          <a:stretch/>
        </p:blipFill>
        <p:spPr>
          <a:xfrm rot="21126001">
            <a:off x="363614" y="1805934"/>
            <a:ext cx="3828959" cy="3634266"/>
          </a:xfrm>
          <a:prstGeom prst="rect">
            <a:avLst/>
          </a:prstGeom>
          <a:ln>
            <a:noFill/>
          </a:ln>
          <a:effectLst>
            <a:outerShdw blurRad="190500" algn="tl" rotWithShape="0">
              <a:srgbClr val="000000">
                <a:alpha val="70000"/>
              </a:srgbClr>
            </a:outerShdw>
          </a:effectLst>
        </p:spPr>
      </p:pic>
      <p:sp>
        <p:nvSpPr>
          <p:cNvPr id="4" name="Text Placeholder 3"/>
          <p:cNvSpPr>
            <a:spLocks noGrp="1"/>
          </p:cNvSpPr>
          <p:nvPr>
            <p:ph idx="1"/>
          </p:nvPr>
        </p:nvSpPr>
        <p:spPr>
          <a:xfrm>
            <a:off x="4114800" y="1066800"/>
            <a:ext cx="4800600" cy="5410200"/>
          </a:xfrm>
        </p:spPr>
        <p:txBody>
          <a:bodyPr>
            <a:normAutofit/>
          </a:bodyPr>
          <a:lstStyle/>
          <a:p>
            <a:pPr marL="0" indent="0">
              <a:buNone/>
            </a:pPr>
            <a:r>
              <a:rPr lang="en-US" sz="1600" dirty="0">
                <a:cs typeface="Adobe Hebrew" pitchFamily="18" charset="-79"/>
              </a:rPr>
              <a:t>Survey Monkey - online form</a:t>
            </a:r>
          </a:p>
          <a:p>
            <a:pPr marL="0" indent="0">
              <a:buNone/>
            </a:pPr>
            <a:endParaRPr lang="en-US" dirty="0">
              <a:cs typeface="Adobe Hebrew" pitchFamily="18" charset="-79"/>
              <a:hlinkClick r:id="rId4"/>
            </a:endParaRPr>
          </a:p>
          <a:p>
            <a:pPr marL="0" indent="0">
              <a:buNone/>
            </a:pPr>
            <a:r>
              <a:rPr lang="en-US" sz="1600" dirty="0">
                <a:cs typeface="Adobe Hebrew" pitchFamily="18" charset="-79"/>
              </a:rPr>
              <a:t>Submit as soon as possible after your Chapter board elections</a:t>
            </a:r>
          </a:p>
          <a:p>
            <a:pPr marL="0" indent="0">
              <a:buNone/>
            </a:pPr>
            <a:endParaRPr lang="en-US" sz="1200" dirty="0">
              <a:cs typeface="Adobe Hebrew" pitchFamily="18" charset="-79"/>
            </a:endParaRPr>
          </a:p>
          <a:p>
            <a:pPr marL="0" indent="0">
              <a:buNone/>
            </a:pPr>
            <a:r>
              <a:rPr lang="en-US" sz="1600" dirty="0">
                <a:cs typeface="Adobe Hebrew" pitchFamily="18" charset="-79"/>
              </a:rPr>
              <a:t>IMPORTANT for our organization records and inclusion on new President conference calls!</a:t>
            </a:r>
          </a:p>
          <a:p>
            <a:pPr marL="0" indent="0">
              <a:buNone/>
            </a:pPr>
            <a:endParaRPr lang="en-US" sz="1200" dirty="0">
              <a:cs typeface="Adobe Hebrew" pitchFamily="18" charset="-79"/>
            </a:endParaRPr>
          </a:p>
          <a:p>
            <a:pPr marL="0" indent="0">
              <a:buNone/>
            </a:pPr>
            <a:r>
              <a:rPr lang="en-US" sz="1600" dirty="0">
                <a:cs typeface="Adobe Hebrew" pitchFamily="18" charset="-79"/>
              </a:rPr>
              <a:t>Cell phone AND email are a must as our Student Board members meet with the new officers monthly via web conference and connect via email</a:t>
            </a:r>
          </a:p>
          <a:p>
            <a:pPr marL="0" indent="0">
              <a:buNone/>
            </a:pPr>
            <a:endParaRPr lang="en-US" sz="1200" dirty="0">
              <a:cs typeface="Adobe Hebrew" pitchFamily="18" charset="-79"/>
            </a:endParaRPr>
          </a:p>
          <a:p>
            <a:pPr marL="0" indent="0">
              <a:buNone/>
            </a:pPr>
            <a:r>
              <a:rPr lang="en-US" sz="1600" dirty="0">
                <a:cs typeface="Adobe Hebrew" pitchFamily="18" charset="-79"/>
              </a:rPr>
              <a:t>Regional Leadership Summits + Triennial Conferences take place at start of school year.  Need contact information to communicate with students during summer months.</a:t>
            </a:r>
          </a:p>
          <a:p>
            <a:pPr marL="0" indent="0">
              <a:buNone/>
            </a:pPr>
            <a:endParaRPr lang="en-US" sz="1600" dirty="0">
              <a:cs typeface="Adobe Hebrew" pitchFamily="18" charset="-79"/>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143743"/>
            <a:ext cx="7633742" cy="1492132"/>
          </a:xfrm>
        </p:spPr>
        <p:txBody>
          <a:bodyPr/>
          <a:lstStyle/>
          <a:p>
            <a:r>
              <a:rPr lang="en-US" sz="4400" dirty="0"/>
              <a:t>CHAPTER PROGRAMMING</a:t>
            </a:r>
          </a:p>
        </p:txBody>
      </p:sp>
      <p:pic>
        <p:nvPicPr>
          <p:cNvPr id="8" name="Picture 7" descr="ASN Cupcakes from Le Moyne service project.JPG"/>
          <p:cNvPicPr>
            <a:picLocks noChangeAspect="1"/>
          </p:cNvPicPr>
          <p:nvPr/>
        </p:nvPicPr>
        <p:blipFill>
          <a:blip r:embed="rId3" cstate="print"/>
          <a:stretch>
            <a:fillRect/>
          </a:stretch>
        </p:blipFill>
        <p:spPr>
          <a:xfrm rot="727028">
            <a:off x="4718891" y="1461907"/>
            <a:ext cx="3301292" cy="247596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9107" y="1371600"/>
            <a:ext cx="2667000" cy="2667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4894" t="14316" r="6836" b="7173"/>
          <a:stretch/>
        </p:blipFill>
        <p:spPr>
          <a:xfrm rot="21171487">
            <a:off x="215685" y="3998020"/>
            <a:ext cx="3082047" cy="20560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23222">
            <a:off x="3130621" y="4370028"/>
            <a:ext cx="3281152" cy="21874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descr="Creighton Thank Yous 2012.jpg"/>
          <p:cNvPicPr>
            <a:picLocks noChangeAspect="1"/>
          </p:cNvPicPr>
          <p:nvPr/>
        </p:nvPicPr>
        <p:blipFill>
          <a:blip r:embed="rId7" cstate="print"/>
          <a:stretch>
            <a:fillRect/>
          </a:stretch>
        </p:blipFill>
        <p:spPr>
          <a:xfrm rot="385873">
            <a:off x="6303075" y="3377129"/>
            <a:ext cx="2425882" cy="32478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lstStyle/>
          <a:p>
            <a:r>
              <a:rPr lang="en-US" sz="4400" b="1" dirty="0"/>
              <a:t>Events/Meetings</a:t>
            </a:r>
          </a:p>
        </p:txBody>
      </p:sp>
      <p:sp>
        <p:nvSpPr>
          <p:cNvPr id="3" name="Content Placeholder 2"/>
          <p:cNvSpPr>
            <a:spLocks noGrp="1"/>
          </p:cNvSpPr>
          <p:nvPr>
            <p:ph idx="1"/>
          </p:nvPr>
        </p:nvSpPr>
        <p:spPr>
          <a:xfrm>
            <a:off x="838200" y="1371600"/>
            <a:ext cx="7633742" cy="4724400"/>
          </a:xfrm>
        </p:spPr>
        <p:txBody>
          <a:bodyPr>
            <a:normAutofit fontScale="92500" lnSpcReduction="20000"/>
          </a:bodyPr>
          <a:lstStyle/>
          <a:p>
            <a:pPr marL="0" indent="0">
              <a:buNone/>
            </a:pPr>
            <a:r>
              <a:rPr lang="en-US" sz="2200" dirty="0">
                <a:cs typeface="Adobe Hebrew" panose="02040503050201020203" pitchFamily="18" charset="-79"/>
              </a:rPr>
              <a:t>Regional Leadership Summits</a:t>
            </a:r>
          </a:p>
          <a:p>
            <a:pPr marL="457200" lvl="1" indent="0">
              <a:buNone/>
            </a:pPr>
            <a:r>
              <a:rPr lang="en-US" sz="1800" dirty="0">
                <a:cs typeface="Adobe Hebrew" panose="02040503050201020203" pitchFamily="18" charset="-79"/>
              </a:rPr>
              <a:t>Brainstorming session for student leaders</a:t>
            </a:r>
          </a:p>
          <a:p>
            <a:pPr marL="0" indent="0">
              <a:buNone/>
            </a:pPr>
            <a:endParaRPr lang="en-US" sz="2200" dirty="0">
              <a:cs typeface="Adobe Hebrew" panose="02040503050201020203" pitchFamily="18" charset="-79"/>
            </a:endParaRPr>
          </a:p>
          <a:p>
            <a:pPr marL="0" indent="0">
              <a:buNone/>
            </a:pPr>
            <a:r>
              <a:rPr lang="en-US" sz="2200" dirty="0">
                <a:cs typeface="Adobe Hebrew" panose="02040503050201020203" pitchFamily="18" charset="-79"/>
              </a:rPr>
              <a:t>Students lead programming – your job is to support/guide them as needed</a:t>
            </a:r>
          </a:p>
          <a:p>
            <a:pPr marL="0" indent="0">
              <a:buNone/>
            </a:pPr>
            <a:endParaRPr lang="en-US" sz="2200" dirty="0">
              <a:cs typeface="Adobe Hebrew" panose="02040503050201020203" pitchFamily="18" charset="-79"/>
            </a:endParaRPr>
          </a:p>
          <a:p>
            <a:pPr marL="0" indent="0">
              <a:buNone/>
            </a:pPr>
            <a:r>
              <a:rPr lang="en-US" sz="2200" dirty="0">
                <a:cs typeface="Adobe Hebrew" panose="02040503050201020203" pitchFamily="18" charset="-79"/>
              </a:rPr>
              <a:t>Get in touch with your student leaders NOW to build that relationship</a:t>
            </a:r>
          </a:p>
          <a:p>
            <a:pPr marL="457200" lvl="1" indent="0">
              <a:buNone/>
            </a:pPr>
            <a:r>
              <a:rPr lang="en-US" sz="1800" dirty="0">
                <a:cs typeface="Adobe Hebrew" panose="02040503050201020203" pitchFamily="18" charset="-79"/>
              </a:rPr>
              <a:t>Nudge them on scheduling an early member meeting</a:t>
            </a:r>
          </a:p>
          <a:p>
            <a:pPr marL="0" indent="0">
              <a:buNone/>
            </a:pPr>
            <a:endParaRPr lang="en-US" sz="2200" dirty="0">
              <a:cs typeface="Adobe Hebrew" panose="02040503050201020203" pitchFamily="18" charset="-79"/>
            </a:endParaRPr>
          </a:p>
          <a:p>
            <a:pPr marL="0" indent="0">
              <a:buNone/>
            </a:pPr>
            <a:r>
              <a:rPr lang="en-US" sz="2200" dirty="0">
                <a:cs typeface="Adobe Hebrew" panose="02040503050201020203" pitchFamily="18" charset="-79"/>
              </a:rPr>
              <a:t>Advisers + Coordinators do not need to attend ALL Chapter events</a:t>
            </a:r>
          </a:p>
          <a:p>
            <a:pPr marL="457200" lvl="1" indent="0">
              <a:buNone/>
            </a:pPr>
            <a:r>
              <a:rPr lang="en-US" sz="1800" dirty="0">
                <a:cs typeface="Adobe Hebrew" panose="02040503050201020203" pitchFamily="18" charset="-79"/>
              </a:rPr>
              <a:t>Student leaders should run events</a:t>
            </a:r>
          </a:p>
          <a:p>
            <a:pPr marL="457200" lvl="1" indent="0">
              <a:buNone/>
            </a:pPr>
            <a:r>
              <a:rPr lang="en-US" sz="1800" dirty="0">
                <a:cs typeface="Adobe Hebrew" panose="02040503050201020203" pitchFamily="18" charset="-79"/>
              </a:rPr>
              <a:t>Helpful if you are there</a:t>
            </a:r>
          </a:p>
          <a:p>
            <a:pPr marL="457200" lvl="1" indent="0">
              <a:buNone/>
            </a:pPr>
            <a:r>
              <a:rPr lang="en-US" sz="1800" dirty="0">
                <a:cs typeface="Adobe Hebrew" panose="02040503050201020203" pitchFamily="18" charset="-79"/>
              </a:rPr>
              <a:t>Advisers MUST attend the Induction Ceremony!!</a:t>
            </a:r>
          </a:p>
        </p:txBody>
      </p:sp>
    </p:spTree>
    <p:extLst>
      <p:ext uri="{BB962C8B-B14F-4D97-AF65-F5344CB8AC3E}">
        <p14:creationId xmlns:p14="http://schemas.microsoft.com/office/powerpoint/2010/main" val="2284277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902677" y="260468"/>
            <a:ext cx="7633742" cy="1492132"/>
          </a:xfrm>
        </p:spPr>
        <p:txBody>
          <a:bodyPr/>
          <a:lstStyle/>
          <a:p>
            <a:r>
              <a:rPr lang="en-US" sz="4400" dirty="0"/>
              <a:t>Alpha Sigma Nu Week</a:t>
            </a:r>
          </a:p>
        </p:txBody>
      </p:sp>
      <p:sp>
        <p:nvSpPr>
          <p:cNvPr id="3" name="Content Placeholder 2"/>
          <p:cNvSpPr>
            <a:spLocks noGrp="1"/>
          </p:cNvSpPr>
          <p:nvPr>
            <p:ph idx="1"/>
          </p:nvPr>
        </p:nvSpPr>
        <p:spPr>
          <a:xfrm>
            <a:off x="902677" y="1371600"/>
            <a:ext cx="8077200" cy="4953000"/>
          </a:xfrm>
        </p:spPr>
        <p:txBody>
          <a:bodyPr>
            <a:normAutofit fontScale="92500" lnSpcReduction="20000"/>
          </a:bodyPr>
          <a:lstStyle/>
          <a:p>
            <a:pPr marL="0" indent="0">
              <a:buNone/>
            </a:pPr>
            <a:r>
              <a:rPr lang="en-US" sz="2200" dirty="0">
                <a:cs typeface="Adobe Hebrew" panose="02040503050201020203" pitchFamily="18" charset="-79"/>
              </a:rPr>
              <a:t>Shared international week of action/marketing around A</a:t>
            </a:r>
            <a:r>
              <a:rPr lang="en-US" sz="2200" dirty="0">
                <a:latin typeface="Symbol" panose="05050102010706020507" pitchFamily="18" charset="2"/>
                <a:cs typeface="Adobe Hebrew" panose="02040503050201020203" pitchFamily="18" charset="-79"/>
              </a:rPr>
              <a:t>S</a:t>
            </a:r>
            <a:r>
              <a:rPr lang="en-US" sz="2200" dirty="0">
                <a:cs typeface="Adobe Hebrew" panose="02040503050201020203" pitchFamily="18" charset="-79"/>
              </a:rPr>
              <a:t>N</a:t>
            </a:r>
          </a:p>
          <a:p>
            <a:pPr marL="457200" lvl="1" indent="0">
              <a:buNone/>
            </a:pPr>
            <a:r>
              <a:rPr lang="en-US" sz="1800" dirty="0">
                <a:cs typeface="Adobe Hebrew" panose="02040503050201020203" pitchFamily="18" charset="-79"/>
              </a:rPr>
              <a:t>Came out of desire on part of Chapters to have a coalescing event</a:t>
            </a:r>
          </a:p>
          <a:p>
            <a:pPr marL="0" indent="0">
              <a:buNone/>
            </a:pPr>
            <a:endParaRPr lang="en-US" sz="2200" dirty="0">
              <a:cs typeface="Adobe Hebrew" panose="02040503050201020203" pitchFamily="18" charset="-79"/>
            </a:endParaRPr>
          </a:p>
          <a:p>
            <a:pPr marL="0" indent="0">
              <a:buNone/>
            </a:pPr>
            <a:r>
              <a:rPr lang="en-US" sz="2200" dirty="0">
                <a:cs typeface="Adobe Hebrew" panose="02040503050201020203" pitchFamily="18" charset="-79"/>
              </a:rPr>
              <a:t>To be held in the spring – each school chooses a week that fits their academic calendars best</a:t>
            </a:r>
          </a:p>
          <a:p>
            <a:pPr marL="0" indent="0">
              <a:buNone/>
            </a:pPr>
            <a:endParaRPr lang="en-US" sz="2200" dirty="0">
              <a:cs typeface="Adobe Hebrew" panose="02040503050201020203" pitchFamily="18" charset="-79"/>
            </a:endParaRPr>
          </a:p>
          <a:p>
            <a:pPr marL="0" indent="0">
              <a:buNone/>
            </a:pPr>
            <a:r>
              <a:rPr lang="en-US" sz="2200" dirty="0">
                <a:cs typeface="Adobe Hebrew" panose="02040503050201020203" pitchFamily="18" charset="-79"/>
              </a:rPr>
              <a:t>Start planning early!</a:t>
            </a:r>
          </a:p>
          <a:p>
            <a:pPr marL="0" indent="0">
              <a:buNone/>
            </a:pPr>
            <a:endParaRPr lang="en-US" sz="2200" dirty="0">
              <a:cs typeface="Adobe Hebrew" panose="02040503050201020203" pitchFamily="18" charset="-79"/>
            </a:endParaRPr>
          </a:p>
          <a:p>
            <a:pPr marL="0" indent="0">
              <a:buNone/>
            </a:pPr>
            <a:r>
              <a:rPr lang="en-US" sz="2200" dirty="0">
                <a:cs typeface="Adobe Hebrew" panose="02040503050201020203" pitchFamily="18" charset="-79"/>
              </a:rPr>
              <a:t>Good to incorporate your induction ceremony into the front end or back end of your A</a:t>
            </a:r>
            <a:r>
              <a:rPr lang="en-US" sz="2200" dirty="0">
                <a:latin typeface="Symbol" panose="05050102010706020507" pitchFamily="18" charset="2"/>
                <a:cs typeface="Adobe Hebrew" panose="02040503050201020203" pitchFamily="18" charset="-79"/>
              </a:rPr>
              <a:t>S</a:t>
            </a:r>
            <a:r>
              <a:rPr lang="en-US" sz="2200" dirty="0">
                <a:cs typeface="Adobe Hebrew" panose="02040503050201020203" pitchFamily="18" charset="-79"/>
              </a:rPr>
              <a:t>N Week</a:t>
            </a:r>
          </a:p>
          <a:p>
            <a:pPr marL="0" indent="0">
              <a:buNone/>
            </a:pPr>
            <a:endParaRPr lang="en-US" sz="2200" dirty="0">
              <a:cs typeface="Adobe Hebrew" panose="02040503050201020203" pitchFamily="18" charset="-79"/>
            </a:endParaRPr>
          </a:p>
          <a:p>
            <a:pPr marL="0" indent="0">
              <a:buNone/>
            </a:pPr>
            <a:r>
              <a:rPr lang="en-US" sz="2200" dirty="0">
                <a:cs typeface="Adobe Hebrew" panose="02040503050201020203" pitchFamily="18" charset="-79"/>
              </a:rPr>
              <a:t>Piggyback on existing campus-wide mission events</a:t>
            </a:r>
          </a:p>
          <a:p>
            <a:pPr marL="457200" lvl="1" indent="0">
              <a:buNone/>
            </a:pPr>
            <a:r>
              <a:rPr lang="en-US" sz="1800" dirty="0" err="1">
                <a:cs typeface="Adobe Hebrew" panose="02040503050201020203" pitchFamily="18" charset="-79"/>
              </a:rPr>
              <a:t>Ie</a:t>
            </a:r>
            <a:r>
              <a:rPr lang="en-US" sz="1800" dirty="0">
                <a:cs typeface="Adobe Hebrew" panose="02040503050201020203" pitchFamily="18" charset="-79"/>
              </a:rPr>
              <a:t>. Le Moyne collaborates with their Mission Office on </a:t>
            </a:r>
            <a:r>
              <a:rPr lang="en-US" sz="1800" dirty="0" err="1">
                <a:cs typeface="Adobe Hebrew" panose="02040503050201020203" pitchFamily="18" charset="-79"/>
              </a:rPr>
              <a:t>Ignatian</a:t>
            </a:r>
            <a:r>
              <a:rPr lang="en-US" sz="1800" dirty="0">
                <a:cs typeface="Adobe Hebrew" panose="02040503050201020203" pitchFamily="18" charset="-79"/>
              </a:rPr>
              <a:t> Heritage Week and includes A</a:t>
            </a:r>
            <a:r>
              <a:rPr lang="en-US" sz="1800" dirty="0">
                <a:latin typeface="Symbol" panose="05050102010706020507" pitchFamily="18" charset="2"/>
                <a:cs typeface="Adobe Hebrew" panose="02040503050201020203" pitchFamily="18" charset="-79"/>
              </a:rPr>
              <a:t>S</a:t>
            </a:r>
            <a:r>
              <a:rPr lang="en-US" sz="1800" dirty="0">
                <a:cs typeface="Adobe Hebrew" panose="02040503050201020203" pitchFamily="18" charset="-79"/>
              </a:rPr>
              <a:t>N’s name and manpower</a:t>
            </a:r>
          </a:p>
        </p:txBody>
      </p:sp>
    </p:spTree>
    <p:extLst>
      <p:ext uri="{BB962C8B-B14F-4D97-AF65-F5344CB8AC3E}">
        <p14:creationId xmlns:p14="http://schemas.microsoft.com/office/powerpoint/2010/main" val="2138032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93604" y="-152400"/>
            <a:ext cx="7150396" cy="1633316"/>
          </a:xfrm>
        </p:spPr>
        <p:txBody>
          <a:bodyPr/>
          <a:lstStyle/>
          <a:p>
            <a:r>
              <a:rPr lang="en-US" sz="4400" b="1" dirty="0"/>
              <a:t>TRANSITIONING OFFICERS</a:t>
            </a:r>
          </a:p>
        </p:txBody>
      </p:sp>
      <p:pic>
        <p:nvPicPr>
          <p:cNvPr id="3" name="Picture 2" descr="Your Handshake Could Reveal Your Age, Research Finds"/>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762000" y="1552095"/>
            <a:ext cx="11176496" cy="5308836"/>
          </a:xfrm>
          <a:prstGeom prst="rect">
            <a:avLst/>
          </a:prstGeom>
        </p:spPr>
      </p:pic>
      <p:sp>
        <p:nvSpPr>
          <p:cNvPr id="2" name="TextBox 1"/>
          <p:cNvSpPr txBox="1"/>
          <p:nvPr/>
        </p:nvSpPr>
        <p:spPr>
          <a:xfrm>
            <a:off x="1981881" y="1828800"/>
            <a:ext cx="7009719" cy="4154984"/>
          </a:xfrm>
          <a:prstGeom prst="rect">
            <a:avLst/>
          </a:prstGeom>
          <a:noFill/>
        </p:spPr>
        <p:txBody>
          <a:bodyPr wrap="square" rtlCol="0">
            <a:spAutoFit/>
          </a:bodyPr>
          <a:lstStyle/>
          <a:p>
            <a:r>
              <a:rPr lang="en-US" sz="2400" dirty="0">
                <a:solidFill>
                  <a:schemeClr val="bg1">
                    <a:lumMod val="65000"/>
                    <a:lumOff val="35000"/>
                  </a:schemeClr>
                </a:solidFill>
                <a:latin typeface="+mn-lt"/>
                <a:cs typeface="Adobe Hebrew" panose="02040503050201020203" pitchFamily="18" charset="-79"/>
              </a:rPr>
              <a:t>Very important role of the Adviser and Coordinator!</a:t>
            </a:r>
          </a:p>
          <a:p>
            <a:endParaRPr lang="en-US" sz="2400" dirty="0">
              <a:solidFill>
                <a:schemeClr val="bg1">
                  <a:lumMod val="65000"/>
                  <a:lumOff val="35000"/>
                </a:schemeClr>
              </a:solidFill>
              <a:latin typeface="+mn-lt"/>
              <a:cs typeface="Adobe Hebrew" panose="02040503050201020203" pitchFamily="18" charset="-79"/>
            </a:endParaRPr>
          </a:p>
          <a:p>
            <a:r>
              <a:rPr lang="en-US" sz="2400" dirty="0">
                <a:solidFill>
                  <a:schemeClr val="bg1">
                    <a:lumMod val="65000"/>
                    <a:lumOff val="35000"/>
                  </a:schemeClr>
                </a:solidFill>
                <a:latin typeface="+mn-lt"/>
                <a:cs typeface="Adobe Hebrew" panose="02040503050201020203" pitchFamily="18" charset="-79"/>
              </a:rPr>
              <a:t>See the Best Practices: Transition Time document</a:t>
            </a:r>
          </a:p>
          <a:p>
            <a:endParaRPr lang="en-US" sz="2400" dirty="0">
              <a:solidFill>
                <a:schemeClr val="bg1">
                  <a:lumMod val="65000"/>
                  <a:lumOff val="35000"/>
                </a:schemeClr>
              </a:solidFill>
              <a:latin typeface="+mn-lt"/>
              <a:cs typeface="Adobe Hebrew" panose="02040503050201020203" pitchFamily="18" charset="-79"/>
            </a:endParaRPr>
          </a:p>
          <a:p>
            <a:r>
              <a:rPr lang="en-US" sz="2400" dirty="0">
                <a:solidFill>
                  <a:schemeClr val="bg1">
                    <a:lumMod val="65000"/>
                    <a:lumOff val="35000"/>
                  </a:schemeClr>
                </a:solidFill>
                <a:latin typeface="+mn-lt"/>
                <a:cs typeface="Adobe Hebrew" panose="02040503050201020203" pitchFamily="18" charset="-79"/>
              </a:rPr>
              <a:t>Ensure a healthy transition is taking place!</a:t>
            </a:r>
          </a:p>
          <a:p>
            <a:endParaRPr lang="en-US" sz="2400" dirty="0">
              <a:solidFill>
                <a:schemeClr val="bg1">
                  <a:lumMod val="65000"/>
                  <a:lumOff val="35000"/>
                </a:schemeClr>
              </a:solidFill>
              <a:latin typeface="+mn-lt"/>
              <a:cs typeface="Adobe Hebrew" panose="02040503050201020203" pitchFamily="18" charset="-79"/>
            </a:endParaRPr>
          </a:p>
          <a:p>
            <a:r>
              <a:rPr lang="en-US" sz="2400" dirty="0">
                <a:solidFill>
                  <a:schemeClr val="bg1">
                    <a:lumMod val="65000"/>
                    <a:lumOff val="35000"/>
                  </a:schemeClr>
                </a:solidFill>
                <a:latin typeface="+mn-lt"/>
                <a:cs typeface="Adobe Hebrew" panose="02040503050201020203" pitchFamily="18" charset="-79"/>
              </a:rPr>
              <a:t>Know the process and have access to all documents and materials the student leaders will be transferring</a:t>
            </a:r>
          </a:p>
          <a:p>
            <a:endParaRPr lang="en-US" sz="2400" dirty="0">
              <a:solidFill>
                <a:schemeClr val="bg1">
                  <a:lumMod val="65000"/>
                  <a:lumOff val="35000"/>
                </a:schemeClr>
              </a:solidFill>
              <a:latin typeface="+mn-lt"/>
              <a:cs typeface="Adobe Hebrew" panose="02040503050201020203" pitchFamily="18" charset="-79"/>
            </a:endParaRPr>
          </a:p>
          <a:p>
            <a:r>
              <a:rPr lang="en-US" sz="2400" dirty="0">
                <a:solidFill>
                  <a:schemeClr val="bg1">
                    <a:lumMod val="65000"/>
                    <a:lumOff val="35000"/>
                  </a:schemeClr>
                </a:solidFill>
                <a:latin typeface="+mn-lt"/>
                <a:cs typeface="Adobe Hebrew" panose="02040503050201020203" pitchFamily="18" charset="-79"/>
              </a:rPr>
              <a:t>Communicate with leaders to ensure a meeting is on their calendar</a:t>
            </a:r>
          </a:p>
        </p:txBody>
      </p:sp>
    </p:spTree>
    <p:extLst>
      <p:ext uri="{BB962C8B-B14F-4D97-AF65-F5344CB8AC3E}">
        <p14:creationId xmlns:p14="http://schemas.microsoft.com/office/powerpoint/2010/main" val="3540687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762000"/>
            <a:ext cx="7738814" cy="4394988"/>
          </a:xfrm>
        </p:spPr>
        <p:txBody>
          <a:bodyPr/>
          <a:lstStyle/>
          <a:p>
            <a:r>
              <a:rPr lang="en-US" sz="5400" dirty="0"/>
              <a:t>Questions?</a:t>
            </a:r>
          </a:p>
        </p:txBody>
      </p:sp>
      <p:sp>
        <p:nvSpPr>
          <p:cNvPr id="3" name="Subtitle 2"/>
          <p:cNvSpPr>
            <a:spLocks noGrp="1"/>
          </p:cNvSpPr>
          <p:nvPr>
            <p:ph type="subTitle" idx="1"/>
          </p:nvPr>
        </p:nvSpPr>
        <p:spPr>
          <a:xfrm>
            <a:off x="1690592" y="3505200"/>
            <a:ext cx="6034030" cy="1219200"/>
          </a:xfrm>
        </p:spPr>
        <p:txBody>
          <a:bodyPr>
            <a:normAutofit fontScale="77500" lnSpcReduction="20000"/>
          </a:bodyPr>
          <a:lstStyle/>
          <a:p>
            <a:r>
              <a:rPr lang="en-US" dirty="0"/>
              <a:t>Call or email anytime!</a:t>
            </a:r>
          </a:p>
          <a:p>
            <a:endParaRPr lang="en-US" dirty="0"/>
          </a:p>
          <a:p>
            <a:r>
              <a:rPr lang="en-US" dirty="0">
                <a:hlinkClick r:id="rId3"/>
              </a:rPr>
              <a:t>Kristina.tadeo@Marquette.edu</a:t>
            </a:r>
            <a:endParaRPr lang="en-US" dirty="0"/>
          </a:p>
          <a:p>
            <a:r>
              <a:rPr lang="en-US" dirty="0">
                <a:hlinkClick r:id="rId4"/>
              </a:rPr>
              <a:t>Kate.Gaertner@Marquette.edu</a:t>
            </a:r>
            <a:endParaRPr lang="en-US" dirty="0"/>
          </a:p>
          <a:p>
            <a:r>
              <a:rPr lang="en-US" dirty="0">
                <a:hlinkClick r:id="rId5"/>
              </a:rPr>
              <a:t>Amy.oneil@Marquette.edu</a:t>
            </a:r>
            <a:r>
              <a:rPr lang="en-US" dirty="0"/>
              <a:t>	</a:t>
            </a:r>
          </a:p>
        </p:txBody>
      </p:sp>
    </p:spTree>
    <p:extLst>
      <p:ext uri="{BB962C8B-B14F-4D97-AF65-F5344CB8AC3E}">
        <p14:creationId xmlns:p14="http://schemas.microsoft.com/office/powerpoint/2010/main" val="2871133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76200"/>
            <a:ext cx="8763000" cy="533400"/>
          </a:xfrm>
          <a:prstGeom prst="rect">
            <a:avLst/>
          </a:prstGeom>
        </p:spPr>
        <p:txBody>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r>
              <a:rPr lang="en-US" sz="4400" kern="0" dirty="0"/>
              <a:t>ADVISER JOB DESCRIPTION</a:t>
            </a:r>
          </a:p>
        </p:txBody>
      </p:sp>
      <p:sp>
        <p:nvSpPr>
          <p:cNvPr id="3" name="Rectangle 2"/>
          <p:cNvSpPr/>
          <p:nvPr/>
        </p:nvSpPr>
        <p:spPr>
          <a:xfrm>
            <a:off x="838200" y="609600"/>
            <a:ext cx="8015654" cy="6201698"/>
          </a:xfrm>
          <a:prstGeom prst="rect">
            <a:avLst/>
          </a:prstGeom>
        </p:spPr>
        <p:txBody>
          <a:bodyPr wrap="square">
            <a:spAutoFit/>
          </a:bodyPr>
          <a:lstStyle/>
          <a:p>
            <a:pPr marL="0" marR="0">
              <a:spcBef>
                <a:spcPts val="0"/>
              </a:spcBef>
              <a:spcAft>
                <a:spcPts val="0"/>
              </a:spcAft>
            </a:pPr>
            <a:r>
              <a:rPr lang="en-US" sz="1200" dirty="0">
                <a:solidFill>
                  <a:schemeClr val="tx1">
                    <a:lumMod val="75000"/>
                    <a:lumOff val="25000"/>
                  </a:schemeClr>
                </a:solidFill>
                <a:latin typeface="+mn-lt"/>
                <a:ea typeface="Times New Roman" panose="02020603050405020304" pitchFamily="18" charset="0"/>
                <a:cs typeface="Times New Roman" panose="02020603050405020304" pitchFamily="18" charset="0"/>
              </a:rPr>
              <a:t> </a:t>
            </a:r>
          </a:p>
          <a:p>
            <a:pPr marR="0" lvl="0">
              <a:lnSpc>
                <a:spcPct val="150000"/>
              </a:lnSpc>
              <a:spcBef>
                <a:spcPts val="0"/>
              </a:spcBef>
              <a:spcAft>
                <a:spcPts val="600"/>
              </a:spcAft>
            </a:pPr>
            <a:r>
              <a:rPr lang="en-US" sz="1200" dirty="0">
                <a:solidFill>
                  <a:schemeClr val="tx1">
                    <a:lumMod val="75000"/>
                    <a:lumOff val="25000"/>
                  </a:schemeClr>
                </a:solidFill>
                <a:latin typeface="+mn-lt"/>
                <a:ea typeface="Times New Roman" panose="02020603050405020304" pitchFamily="18" charset="0"/>
                <a:cs typeface="Times New Roman" panose="02020603050405020304" pitchFamily="18" charset="0"/>
              </a:rPr>
              <a:t>Being the guide, spirit, and face of A</a:t>
            </a:r>
            <a:r>
              <a:rPr lang="en-US" sz="1200" dirty="0">
                <a:solidFill>
                  <a:schemeClr val="tx1">
                    <a:lumMod val="75000"/>
                    <a:lumOff val="25000"/>
                  </a:schemeClr>
                </a:solidFill>
                <a:latin typeface="Symbol" panose="05050102010706020507" pitchFamily="18" charset="2"/>
                <a:ea typeface="Times New Roman" panose="02020603050405020304" pitchFamily="18" charset="0"/>
                <a:cs typeface="Times New Roman" panose="02020603050405020304" pitchFamily="18" charset="0"/>
              </a:rPr>
              <a:t>S</a:t>
            </a:r>
            <a:r>
              <a:rPr lang="en-US" sz="1200" dirty="0">
                <a:solidFill>
                  <a:schemeClr val="tx1">
                    <a:lumMod val="75000"/>
                    <a:lumOff val="25000"/>
                  </a:schemeClr>
                </a:solidFill>
                <a:latin typeface="+mn-lt"/>
                <a:ea typeface="Times New Roman" panose="02020603050405020304" pitchFamily="18" charset="0"/>
                <a:cs typeface="Times New Roman" panose="02020603050405020304" pitchFamily="18" charset="0"/>
              </a:rPr>
              <a:t>N for Chapter leaders and the wider campus</a:t>
            </a:r>
          </a:p>
          <a:p>
            <a:pPr marR="0" lvl="0">
              <a:lnSpc>
                <a:spcPct val="150000"/>
              </a:lnSpc>
              <a:spcBef>
                <a:spcPts val="0"/>
              </a:spcBef>
              <a:spcAft>
                <a:spcPts val="600"/>
              </a:spcAft>
            </a:pPr>
            <a:r>
              <a:rPr lang="en-US" sz="1200" dirty="0">
                <a:solidFill>
                  <a:schemeClr val="tx1">
                    <a:lumMod val="75000"/>
                    <a:lumOff val="25000"/>
                  </a:schemeClr>
                </a:solidFill>
                <a:latin typeface="+mn-lt"/>
                <a:ea typeface="Times New Roman" panose="02020603050405020304" pitchFamily="18" charset="0"/>
                <a:cs typeface="Times New Roman" panose="02020603050405020304" pitchFamily="18" charset="0"/>
              </a:rPr>
              <a:t>Ensuring a quality membership experience for each student member – future connection to the society depends on the student member experience</a:t>
            </a:r>
          </a:p>
          <a:p>
            <a:pPr marR="0" lvl="0">
              <a:lnSpc>
                <a:spcPct val="150000"/>
              </a:lnSpc>
              <a:spcBef>
                <a:spcPts val="0"/>
              </a:spcBef>
              <a:spcAft>
                <a:spcPts val="600"/>
              </a:spcAft>
            </a:pPr>
            <a:r>
              <a:rPr lang="en-US" sz="1200" dirty="0">
                <a:solidFill>
                  <a:schemeClr val="tx1">
                    <a:lumMod val="75000"/>
                    <a:lumOff val="25000"/>
                  </a:schemeClr>
                </a:solidFill>
                <a:latin typeface="+mn-lt"/>
                <a:ea typeface="Times New Roman" panose="02020603050405020304" pitchFamily="18" charset="0"/>
                <a:cs typeface="Times New Roman" panose="02020603050405020304" pitchFamily="18" charset="0"/>
              </a:rPr>
              <a:t>Being responsible for the A</a:t>
            </a:r>
            <a:r>
              <a:rPr lang="en-US" sz="1200" dirty="0">
                <a:solidFill>
                  <a:schemeClr val="tx1">
                    <a:lumMod val="75000"/>
                    <a:lumOff val="25000"/>
                  </a:schemeClr>
                </a:solidFill>
                <a:latin typeface="Symbol" panose="05050102010706020507" pitchFamily="18" charset="2"/>
                <a:ea typeface="Times New Roman" panose="02020603050405020304" pitchFamily="18" charset="0"/>
                <a:cs typeface="Times New Roman" panose="02020603050405020304" pitchFamily="18" charset="0"/>
              </a:rPr>
              <a:t>S</a:t>
            </a:r>
            <a:r>
              <a:rPr lang="en-US" sz="1200" dirty="0">
                <a:solidFill>
                  <a:schemeClr val="tx1">
                    <a:lumMod val="75000"/>
                    <a:lumOff val="25000"/>
                  </a:schemeClr>
                </a:solidFill>
                <a:latin typeface="+mn-lt"/>
                <a:ea typeface="Times New Roman" panose="02020603050405020304" pitchFamily="18" charset="0"/>
                <a:cs typeface="Times New Roman" panose="02020603050405020304" pitchFamily="18" charset="0"/>
              </a:rPr>
              <a:t>N image on campus</a:t>
            </a:r>
          </a:p>
          <a:p>
            <a:pPr marR="0" lvl="0">
              <a:lnSpc>
                <a:spcPct val="150000"/>
              </a:lnSpc>
              <a:spcBef>
                <a:spcPts val="0"/>
              </a:spcBef>
              <a:spcAft>
                <a:spcPts val="600"/>
              </a:spcAft>
            </a:pPr>
            <a:r>
              <a:rPr lang="en-US" sz="1200" dirty="0">
                <a:solidFill>
                  <a:schemeClr val="tx1">
                    <a:lumMod val="75000"/>
                    <a:lumOff val="25000"/>
                  </a:schemeClr>
                </a:solidFill>
                <a:latin typeface="+mn-lt"/>
                <a:ea typeface="Times New Roman" panose="02020603050405020304" pitchFamily="18" charset="0"/>
                <a:cs typeface="Times New Roman" panose="02020603050405020304" pitchFamily="18" charset="0"/>
              </a:rPr>
              <a:t>Communicating the Society's ideals to each new generation of students</a:t>
            </a:r>
          </a:p>
          <a:p>
            <a:pPr marR="0" lvl="0">
              <a:lnSpc>
                <a:spcPct val="150000"/>
              </a:lnSpc>
              <a:spcBef>
                <a:spcPts val="0"/>
              </a:spcBef>
              <a:spcAft>
                <a:spcPts val="600"/>
              </a:spcAft>
            </a:pPr>
            <a:r>
              <a:rPr lang="en-US" sz="1200" dirty="0">
                <a:solidFill>
                  <a:schemeClr val="tx1">
                    <a:lumMod val="75000"/>
                    <a:lumOff val="25000"/>
                  </a:schemeClr>
                </a:solidFill>
                <a:latin typeface="+mn-lt"/>
                <a:ea typeface="Times New Roman" panose="02020603050405020304" pitchFamily="18" charset="0"/>
                <a:cs typeface="Times New Roman" panose="02020603050405020304" pitchFamily="18" charset="0"/>
              </a:rPr>
              <a:t>Serving as the historical continuity of the Chapter given annual turnover</a:t>
            </a:r>
          </a:p>
          <a:p>
            <a:pPr marL="228600" marR="0" indent="0">
              <a:spcBef>
                <a:spcPts val="0"/>
              </a:spcBef>
              <a:spcAft>
                <a:spcPts val="600"/>
              </a:spcAft>
            </a:pPr>
            <a:r>
              <a:rPr lang="en-US" sz="1200" dirty="0">
                <a:solidFill>
                  <a:schemeClr val="tx1">
                    <a:lumMod val="75000"/>
                    <a:lumOff val="25000"/>
                  </a:schemeClr>
                </a:solidFill>
                <a:latin typeface="+mn-lt"/>
                <a:ea typeface="Times New Roman" panose="02020603050405020304" pitchFamily="18" charset="0"/>
                <a:cs typeface="Times New Roman" panose="02020603050405020304" pitchFamily="18" charset="0"/>
              </a:rPr>
              <a:t> </a:t>
            </a:r>
          </a:p>
          <a:p>
            <a:pPr marL="0" marR="0">
              <a:spcBef>
                <a:spcPts val="0"/>
              </a:spcBef>
              <a:spcAft>
                <a:spcPts val="600"/>
              </a:spcAft>
            </a:pPr>
            <a:r>
              <a:rPr lang="en-US" sz="1200" dirty="0">
                <a:solidFill>
                  <a:schemeClr val="tx1">
                    <a:lumMod val="75000"/>
                    <a:lumOff val="25000"/>
                  </a:schemeClr>
                </a:solidFill>
                <a:latin typeface="+mn-lt"/>
                <a:ea typeface="Times New Roman" panose="02020603050405020304" pitchFamily="18" charset="0"/>
                <a:cs typeface="Times New Roman" panose="02020603050405020304" pitchFamily="18" charset="0"/>
              </a:rPr>
              <a:t>Chapter officers should assume the responsibility of conducting the Chapter's affairs; still, the Adviser is critical.</a:t>
            </a:r>
          </a:p>
          <a:p>
            <a:pPr marL="0" marR="0">
              <a:spcBef>
                <a:spcPts val="0"/>
              </a:spcBef>
              <a:spcAft>
                <a:spcPts val="600"/>
              </a:spcAft>
            </a:pPr>
            <a:endParaRPr lang="en-US" sz="1200" b="1" dirty="0">
              <a:solidFill>
                <a:schemeClr val="tx1">
                  <a:lumMod val="75000"/>
                  <a:lumOff val="25000"/>
                </a:schemeClr>
              </a:solidFill>
              <a:latin typeface="+mn-lt"/>
              <a:ea typeface="Times New Roman" panose="02020603050405020304" pitchFamily="18" charset="0"/>
              <a:cs typeface="Times New Roman" panose="02020603050405020304" pitchFamily="18" charset="0"/>
            </a:endParaRPr>
          </a:p>
          <a:p>
            <a:pPr marL="0" marR="0" algn="just">
              <a:spcBef>
                <a:spcPts val="0"/>
              </a:spcBef>
              <a:spcAft>
                <a:spcPts val="600"/>
              </a:spcAft>
            </a:pPr>
            <a:r>
              <a:rPr lang="en-US" sz="1200" b="1" dirty="0">
                <a:solidFill>
                  <a:schemeClr val="tx1">
                    <a:lumMod val="75000"/>
                    <a:lumOff val="25000"/>
                  </a:schemeClr>
                </a:solidFill>
                <a:latin typeface="+mn-lt"/>
                <a:ea typeface="Times New Roman" panose="02020603050405020304" pitchFamily="18" charset="0"/>
                <a:cs typeface="Times New Roman" panose="02020603050405020304" pitchFamily="18" charset="0"/>
              </a:rPr>
              <a:t>Faculty Advisers:</a:t>
            </a:r>
          </a:p>
          <a:p>
            <a:pPr marL="342900" marR="0" lvl="0" indent="-342900">
              <a:spcBef>
                <a:spcPts val="0"/>
              </a:spcBef>
              <a:spcAft>
                <a:spcPts val="600"/>
              </a:spcAft>
              <a:buSzPts val="800"/>
              <a:buFont typeface="Symbol" panose="05050102010706020507" pitchFamily="18" charset="2"/>
              <a:buChar char=""/>
              <a:tabLst>
                <a:tab pos="685800" algn="l"/>
              </a:tabLst>
            </a:pPr>
            <a:r>
              <a:rPr lang="en-US" sz="1200" dirty="0">
                <a:solidFill>
                  <a:schemeClr val="tx1">
                    <a:lumMod val="75000"/>
                    <a:lumOff val="25000"/>
                  </a:schemeClr>
                </a:solidFill>
                <a:latin typeface="+mn-lt"/>
                <a:ea typeface="Times New Roman" panose="02020603050405020304" pitchFamily="18" charset="0"/>
                <a:cs typeface="Times New Roman" panose="02020603050405020304" pitchFamily="18" charset="0"/>
              </a:rPr>
              <a:t>Establish a noteworthy presence on campus to attract strong candidates.  </a:t>
            </a:r>
            <a:r>
              <a:rPr lang="en-US" sz="1200" i="1" dirty="0">
                <a:solidFill>
                  <a:schemeClr val="tx1">
                    <a:lumMod val="75000"/>
                    <a:lumOff val="25000"/>
                  </a:schemeClr>
                </a:solidFill>
                <a:latin typeface="+mn-lt"/>
                <a:ea typeface="Times New Roman" panose="02020603050405020304" pitchFamily="18" charset="0"/>
                <a:cs typeface="Times New Roman" panose="02020603050405020304" pitchFamily="18" charset="0"/>
              </a:rPr>
              <a:t>Membership in A</a:t>
            </a:r>
            <a:r>
              <a:rPr lang="en-US" sz="1200" i="1" dirty="0">
                <a:solidFill>
                  <a:schemeClr val="tx1">
                    <a:lumMod val="75000"/>
                    <a:lumOff val="25000"/>
                  </a:schemeClr>
                </a:solidFill>
                <a:latin typeface="+mn-lt"/>
                <a:ea typeface="Times New Roman" panose="02020603050405020304" pitchFamily="18" charset="0"/>
                <a:cs typeface="Times New Roman" panose="02020603050405020304" pitchFamily="18" charset="0"/>
                <a:sym typeface="Symbol" panose="05050102010706020507" pitchFamily="18" charset="2"/>
              </a:rPr>
              <a:t></a:t>
            </a:r>
            <a:r>
              <a:rPr lang="en-US" sz="1200" i="1" dirty="0">
                <a:solidFill>
                  <a:schemeClr val="tx1">
                    <a:lumMod val="75000"/>
                    <a:lumOff val="25000"/>
                  </a:schemeClr>
                </a:solidFill>
                <a:latin typeface="+mn-lt"/>
                <a:ea typeface="Times New Roman" panose="02020603050405020304" pitchFamily="18" charset="0"/>
                <a:cs typeface="Times New Roman" panose="02020603050405020304" pitchFamily="18" charset="0"/>
              </a:rPr>
              <a:t>N is the most prestigious honor a Jesuit institution can award, and all qualified students should be aware of their eligibility.  </a:t>
            </a:r>
            <a:endParaRPr lang="en-US" sz="1200" dirty="0">
              <a:solidFill>
                <a:schemeClr val="tx1">
                  <a:lumMod val="75000"/>
                  <a:lumOff val="25000"/>
                </a:schemeClr>
              </a:solidFill>
              <a:latin typeface="+mn-lt"/>
              <a:ea typeface="Times New Roman" panose="02020603050405020304" pitchFamily="18" charset="0"/>
              <a:cs typeface="Times New Roman" panose="02020603050405020304" pitchFamily="18" charset="0"/>
            </a:endParaRPr>
          </a:p>
          <a:p>
            <a:pPr marL="342900" marR="0" lvl="0" indent="-342900">
              <a:spcBef>
                <a:spcPts val="0"/>
              </a:spcBef>
              <a:spcAft>
                <a:spcPts val="600"/>
              </a:spcAft>
              <a:buSzPts val="800"/>
              <a:buFont typeface="Symbol" panose="05050102010706020507" pitchFamily="18" charset="2"/>
              <a:buChar char=""/>
              <a:tabLst>
                <a:tab pos="685800" algn="l"/>
              </a:tabLst>
            </a:pPr>
            <a:r>
              <a:rPr lang="en-US" sz="1200" dirty="0">
                <a:solidFill>
                  <a:schemeClr val="tx1">
                    <a:lumMod val="75000"/>
                    <a:lumOff val="25000"/>
                  </a:schemeClr>
                </a:solidFill>
                <a:latin typeface="+mn-lt"/>
                <a:ea typeface="Times New Roman" panose="02020603050405020304" pitchFamily="18" charset="0"/>
                <a:cs typeface="Times New Roman" panose="02020603050405020304" pitchFamily="18" charset="0"/>
              </a:rPr>
              <a:t>Provide instruction and inspiration for the local Chapter and guide the student members in managing the local Chapter.</a:t>
            </a:r>
          </a:p>
          <a:p>
            <a:pPr marL="342900" marR="0" lvl="0" indent="-342900">
              <a:spcBef>
                <a:spcPts val="0"/>
              </a:spcBef>
              <a:spcAft>
                <a:spcPts val="600"/>
              </a:spcAft>
              <a:buSzPts val="800"/>
              <a:buFont typeface="Symbol" panose="05050102010706020507" pitchFamily="18" charset="2"/>
              <a:buChar char=""/>
              <a:tabLst>
                <a:tab pos="685800" algn="l"/>
              </a:tabLst>
            </a:pPr>
            <a:r>
              <a:rPr lang="en-US" sz="1200" dirty="0">
                <a:solidFill>
                  <a:schemeClr val="tx1">
                    <a:lumMod val="75000"/>
                    <a:lumOff val="25000"/>
                  </a:schemeClr>
                </a:solidFill>
                <a:latin typeface="+mn-lt"/>
                <a:ea typeface="Times New Roman" panose="02020603050405020304" pitchFamily="18" charset="0"/>
                <a:cs typeface="Times New Roman" panose="02020603050405020304" pitchFamily="18" charset="0"/>
              </a:rPr>
              <a:t>Because Chapter officers change every year, the Faculty Adviser will need to be sensitive to the leadership potential of each group of officers and compensate for occasional lapses.  </a:t>
            </a:r>
          </a:p>
          <a:p>
            <a:pPr marL="342900" marR="0" lvl="0" indent="-342900">
              <a:spcBef>
                <a:spcPts val="0"/>
              </a:spcBef>
              <a:spcAft>
                <a:spcPts val="600"/>
              </a:spcAft>
              <a:buSzPts val="800"/>
              <a:buFont typeface="Symbol" panose="05050102010706020507" pitchFamily="18" charset="2"/>
              <a:buChar char=""/>
              <a:tabLst>
                <a:tab pos="685800" algn="l"/>
              </a:tabLst>
            </a:pPr>
            <a:r>
              <a:rPr lang="en-US" sz="1200" dirty="0">
                <a:solidFill>
                  <a:schemeClr val="tx1">
                    <a:lumMod val="75000"/>
                    <a:lumOff val="25000"/>
                  </a:schemeClr>
                </a:solidFill>
                <a:latin typeface="+mn-lt"/>
                <a:ea typeface="Times New Roman" panose="02020603050405020304" pitchFamily="18" charset="0"/>
                <a:cs typeface="Times New Roman" panose="02020603050405020304" pitchFamily="18" charset="0"/>
              </a:rPr>
              <a:t>Direct the students in the screening and selection of new members.</a:t>
            </a:r>
          </a:p>
          <a:p>
            <a:pPr marL="342900" marR="0" lvl="0" indent="-342900">
              <a:spcBef>
                <a:spcPts val="0"/>
              </a:spcBef>
              <a:spcAft>
                <a:spcPts val="600"/>
              </a:spcAft>
              <a:buSzPts val="800"/>
              <a:buFont typeface="Symbol" panose="05050102010706020507" pitchFamily="18" charset="2"/>
              <a:buChar char=""/>
              <a:tabLst>
                <a:tab pos="685800" algn="l"/>
              </a:tabLst>
            </a:pPr>
            <a:r>
              <a:rPr lang="en-US" sz="1200" b="1" dirty="0">
                <a:solidFill>
                  <a:schemeClr val="tx1">
                    <a:lumMod val="75000"/>
                    <a:lumOff val="25000"/>
                  </a:schemeClr>
                </a:solidFill>
                <a:latin typeface="+mn-lt"/>
                <a:ea typeface="Times New Roman" panose="02020603050405020304" pitchFamily="18" charset="0"/>
                <a:cs typeface="Times New Roman" panose="02020603050405020304" pitchFamily="18" charset="0"/>
              </a:rPr>
              <a:t>Submit induction forms for new inductees to the Central Office</a:t>
            </a:r>
            <a:r>
              <a:rPr lang="en-US" sz="1200" dirty="0">
                <a:solidFill>
                  <a:schemeClr val="tx1">
                    <a:lumMod val="75000"/>
                    <a:lumOff val="25000"/>
                  </a:schemeClr>
                </a:solidFill>
                <a:latin typeface="+mn-lt"/>
                <a:ea typeface="Times New Roman" panose="02020603050405020304" pitchFamily="18" charset="0"/>
                <a:cs typeface="Times New Roman" panose="02020603050405020304" pitchFamily="18" charset="0"/>
              </a:rPr>
              <a:t>. </a:t>
            </a:r>
          </a:p>
          <a:p>
            <a:pPr marL="342900" marR="0" lvl="0" indent="-342900">
              <a:spcBef>
                <a:spcPts val="0"/>
              </a:spcBef>
              <a:spcAft>
                <a:spcPts val="600"/>
              </a:spcAft>
              <a:buSzPts val="800"/>
              <a:buFont typeface="Symbol" panose="05050102010706020507" pitchFamily="18" charset="2"/>
              <a:buChar char=""/>
              <a:tabLst>
                <a:tab pos="685800" algn="l"/>
              </a:tabLst>
            </a:pPr>
            <a:r>
              <a:rPr lang="en-US" sz="1200" dirty="0">
                <a:solidFill>
                  <a:schemeClr val="tx1">
                    <a:lumMod val="75000"/>
                    <a:lumOff val="25000"/>
                  </a:schemeClr>
                </a:solidFill>
                <a:latin typeface="+mn-lt"/>
                <a:ea typeface="Times New Roman" panose="02020603050405020304" pitchFamily="18" charset="0"/>
                <a:cs typeface="Times New Roman" panose="02020603050405020304" pitchFamily="18" charset="0"/>
              </a:rPr>
              <a:t>Oversee the planning of the induction ceremony. </a:t>
            </a:r>
          </a:p>
          <a:p>
            <a:pPr marL="342900" marR="0" lvl="0" indent="-342900">
              <a:spcBef>
                <a:spcPts val="0"/>
              </a:spcBef>
              <a:spcAft>
                <a:spcPts val="600"/>
              </a:spcAft>
              <a:buSzPts val="800"/>
              <a:buFont typeface="Symbol" panose="05050102010706020507" pitchFamily="18" charset="2"/>
              <a:buChar char=""/>
              <a:tabLst>
                <a:tab pos="685800" algn="l"/>
              </a:tabLst>
            </a:pPr>
            <a:r>
              <a:rPr lang="en-US" sz="1200" dirty="0">
                <a:solidFill>
                  <a:schemeClr val="tx1">
                    <a:lumMod val="75000"/>
                    <a:lumOff val="25000"/>
                  </a:schemeClr>
                </a:solidFill>
                <a:latin typeface="+mn-lt"/>
                <a:ea typeface="Times New Roman" panose="02020603050405020304" pitchFamily="18" charset="0"/>
                <a:cs typeface="Times New Roman" panose="02020603050405020304" pitchFamily="18" charset="0"/>
              </a:rPr>
              <a:t>Encourage A</a:t>
            </a:r>
            <a:r>
              <a:rPr lang="en-US" sz="1200" dirty="0">
                <a:solidFill>
                  <a:schemeClr val="tx1">
                    <a:lumMod val="75000"/>
                    <a:lumOff val="25000"/>
                  </a:schemeClr>
                </a:solidFill>
                <a:latin typeface="+mn-lt"/>
                <a:ea typeface="Times New Roman" panose="02020603050405020304" pitchFamily="18" charset="0"/>
                <a:cs typeface="Times New Roman" panose="02020603050405020304" pitchFamily="18" charset="0"/>
                <a:sym typeface="Symbol" panose="05050102010706020507" pitchFamily="18" charset="2"/>
              </a:rPr>
              <a:t></a:t>
            </a:r>
            <a:r>
              <a:rPr lang="en-US" sz="1200" dirty="0">
                <a:solidFill>
                  <a:schemeClr val="tx1">
                    <a:lumMod val="75000"/>
                    <a:lumOff val="25000"/>
                  </a:schemeClr>
                </a:solidFill>
                <a:latin typeface="+mn-lt"/>
                <a:ea typeface="Times New Roman" panose="02020603050405020304" pitchFamily="18" charset="0"/>
                <a:cs typeface="Times New Roman" panose="02020603050405020304" pitchFamily="18" charset="0"/>
              </a:rPr>
              <a:t>N alumni participation in Chapter activities.</a:t>
            </a:r>
          </a:p>
          <a:p>
            <a:pPr marL="342900" marR="0" lvl="0" indent="-342900">
              <a:spcBef>
                <a:spcPts val="0"/>
              </a:spcBef>
              <a:spcAft>
                <a:spcPts val="600"/>
              </a:spcAft>
              <a:buSzPts val="800"/>
              <a:buFont typeface="Symbol" panose="05050102010706020507" pitchFamily="18" charset="2"/>
              <a:buChar char=""/>
              <a:tabLst>
                <a:tab pos="685800" algn="l"/>
              </a:tabLst>
            </a:pPr>
            <a:r>
              <a:rPr lang="en-US" sz="1200" dirty="0">
                <a:solidFill>
                  <a:schemeClr val="tx1">
                    <a:lumMod val="75000"/>
                    <a:lumOff val="25000"/>
                  </a:schemeClr>
                </a:solidFill>
                <a:latin typeface="+mn-lt"/>
                <a:ea typeface="Times New Roman" panose="02020603050405020304" pitchFamily="18" charset="0"/>
                <a:cs typeface="Times New Roman" panose="02020603050405020304" pitchFamily="18" charset="0"/>
              </a:rPr>
              <a:t>Complete annual Faculty Adviser Report and New Leadership Report by the end of the academic year.</a:t>
            </a:r>
          </a:p>
          <a:p>
            <a:pPr marL="342900" marR="0" lvl="0" indent="-342900">
              <a:spcBef>
                <a:spcPts val="0"/>
              </a:spcBef>
              <a:spcAft>
                <a:spcPts val="600"/>
              </a:spcAft>
              <a:buSzPts val="800"/>
              <a:buFont typeface="Symbol" panose="05050102010706020507" pitchFamily="18" charset="2"/>
              <a:buChar char=""/>
              <a:tabLst>
                <a:tab pos="685800" algn="l"/>
              </a:tabLst>
            </a:pPr>
            <a:r>
              <a:rPr lang="en-US" sz="1200" dirty="0">
                <a:solidFill>
                  <a:schemeClr val="tx1">
                    <a:lumMod val="75000"/>
                    <a:lumOff val="25000"/>
                  </a:schemeClr>
                </a:solidFill>
                <a:latin typeface="+mn-lt"/>
                <a:ea typeface="Times New Roman" panose="02020603050405020304" pitchFamily="18" charset="0"/>
                <a:cs typeface="Times New Roman" panose="02020603050405020304" pitchFamily="18" charset="0"/>
              </a:rPr>
              <a:t>Encourage presidents to participate on the presidents’ conference calls and submit the Chapter of the Year application by the deadline.</a:t>
            </a:r>
            <a:endParaRPr lang="en-US" sz="120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7530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resources</a:t>
            </a:r>
          </a:p>
        </p:txBody>
      </p:sp>
      <p:sp>
        <p:nvSpPr>
          <p:cNvPr id="3" name="Text Placeholder 2"/>
          <p:cNvSpPr>
            <a:spLocks noGrp="1"/>
          </p:cNvSpPr>
          <p:nvPr>
            <p:ph type="body" idx="1"/>
          </p:nvPr>
        </p:nvSpPr>
        <p:spPr/>
        <p:txBody>
          <a:bodyPr>
            <a:normAutofit/>
          </a:bodyPr>
          <a:lstStyle/>
          <a:p>
            <a:r>
              <a:rPr lang="en-US" sz="2000" dirty="0"/>
              <a:t>We’re here to help</a:t>
            </a:r>
          </a:p>
        </p:txBody>
      </p:sp>
    </p:spTree>
    <p:extLst>
      <p:ext uri="{BB962C8B-B14F-4D97-AF65-F5344CB8AC3E}">
        <p14:creationId xmlns:p14="http://schemas.microsoft.com/office/powerpoint/2010/main" val="4177873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C3F2AB-2E7F-4B55-9615-0B0309FE37DA}"/>
              </a:ext>
            </a:extLst>
          </p:cNvPr>
          <p:cNvPicPr>
            <a:picLocks noChangeAspect="1"/>
          </p:cNvPicPr>
          <p:nvPr/>
        </p:nvPicPr>
        <p:blipFill rotWithShape="1">
          <a:blip r:embed="rId3"/>
          <a:srcRect l="15080" t="11064" r="16622" b="3971"/>
          <a:stretch/>
        </p:blipFill>
        <p:spPr>
          <a:xfrm>
            <a:off x="4654562" y="3700614"/>
            <a:ext cx="4245320" cy="2970733"/>
          </a:xfrm>
          <a:prstGeom prst="rect">
            <a:avLst/>
          </a:prstGeom>
        </p:spPr>
      </p:pic>
      <p:sp>
        <p:nvSpPr>
          <p:cNvPr id="3" name="Content Placeholder 2"/>
          <p:cNvSpPr>
            <a:spLocks noGrp="1"/>
          </p:cNvSpPr>
          <p:nvPr>
            <p:ph idx="1"/>
          </p:nvPr>
        </p:nvSpPr>
        <p:spPr>
          <a:xfrm>
            <a:off x="938760" y="1604393"/>
            <a:ext cx="8052840" cy="4948807"/>
          </a:xfrm>
        </p:spPr>
        <p:txBody>
          <a:bodyPr>
            <a:normAutofit fontScale="92500" lnSpcReduction="10000"/>
          </a:bodyPr>
          <a:lstStyle/>
          <a:p>
            <a:pPr marL="0" indent="0">
              <a:lnSpc>
                <a:spcPct val="150000"/>
              </a:lnSpc>
              <a:buNone/>
            </a:pPr>
            <a:r>
              <a:rPr lang="en-US" sz="2400" dirty="0">
                <a:cs typeface="Adobe Hebrew" pitchFamily="18" charset="-79"/>
              </a:rPr>
              <a:t>Adviser + Coordinator Hub!</a:t>
            </a:r>
          </a:p>
          <a:p>
            <a:pPr marL="0" indent="0">
              <a:lnSpc>
                <a:spcPct val="150000"/>
              </a:lnSpc>
              <a:buNone/>
            </a:pPr>
            <a:r>
              <a:rPr lang="en-US" sz="2400" dirty="0">
                <a:cs typeface="Adobe Hebrew" pitchFamily="18" charset="-79"/>
              </a:rPr>
              <a:t>News + Events</a:t>
            </a:r>
          </a:p>
          <a:p>
            <a:pPr marL="0" indent="0">
              <a:lnSpc>
                <a:spcPct val="150000"/>
              </a:lnSpc>
              <a:buNone/>
            </a:pPr>
            <a:r>
              <a:rPr lang="en-US" sz="2400" dirty="0">
                <a:cs typeface="Adobe Hebrew" pitchFamily="18" charset="-79"/>
              </a:rPr>
              <a:t>Social Media links</a:t>
            </a:r>
          </a:p>
          <a:p>
            <a:pPr marL="0" indent="0">
              <a:lnSpc>
                <a:spcPct val="150000"/>
              </a:lnSpc>
              <a:buNone/>
            </a:pPr>
            <a:r>
              <a:rPr lang="en-US" sz="2400" dirty="0">
                <a:cs typeface="Adobe Hebrew" pitchFamily="18" charset="-79"/>
              </a:rPr>
              <a:t>Induction Ideas</a:t>
            </a:r>
          </a:p>
          <a:p>
            <a:pPr marL="0" indent="0">
              <a:lnSpc>
                <a:spcPct val="150000"/>
              </a:lnSpc>
              <a:buNone/>
            </a:pPr>
            <a:r>
              <a:rPr lang="en-US" sz="2400" dirty="0">
                <a:cs typeface="Adobe Hebrew" pitchFamily="18" charset="-79"/>
              </a:rPr>
              <a:t>Programming Ideas and Templates</a:t>
            </a:r>
          </a:p>
          <a:p>
            <a:pPr marL="0" indent="0">
              <a:lnSpc>
                <a:spcPct val="150000"/>
              </a:lnSpc>
              <a:buNone/>
            </a:pPr>
            <a:r>
              <a:rPr lang="en-US" sz="2400" dirty="0" err="1">
                <a:cs typeface="Adobe Hebrew" pitchFamily="18" charset="-79"/>
              </a:rPr>
              <a:t>Seelos</a:t>
            </a:r>
            <a:r>
              <a:rPr lang="en-US" sz="2400" dirty="0">
                <a:cs typeface="Adobe Hebrew" pitchFamily="18" charset="-79"/>
              </a:rPr>
              <a:t> Grant information</a:t>
            </a:r>
          </a:p>
          <a:p>
            <a:pPr marL="0" indent="0">
              <a:lnSpc>
                <a:spcPct val="150000"/>
              </a:lnSpc>
              <a:buNone/>
            </a:pPr>
            <a:r>
              <a:rPr lang="en-US" sz="2400" dirty="0">
                <a:cs typeface="Adobe Hebrew" pitchFamily="18" charset="-79"/>
              </a:rPr>
              <a:t>Online Member Directory</a:t>
            </a:r>
          </a:p>
          <a:p>
            <a:pPr marL="457200" lvl="1" indent="0">
              <a:lnSpc>
                <a:spcPct val="150000"/>
              </a:lnSpc>
              <a:buNone/>
            </a:pPr>
            <a:r>
              <a:rPr lang="en-US" sz="2000" dirty="0">
                <a:cs typeface="Adobe Hebrew" pitchFamily="18" charset="-79"/>
              </a:rPr>
              <a:t>Password: JESUIT</a:t>
            </a:r>
          </a:p>
          <a:p>
            <a:pPr marL="0" indent="0">
              <a:lnSpc>
                <a:spcPct val="150000"/>
              </a:lnSpc>
              <a:buNone/>
            </a:pPr>
            <a:r>
              <a:rPr lang="en-US" sz="2200" dirty="0">
                <a:solidFill>
                  <a:schemeClr val="accent2">
                    <a:lumMod val="75000"/>
                  </a:schemeClr>
                </a:solidFill>
                <a:cs typeface="Adobe Hebrew" pitchFamily="18" charset="-79"/>
                <a:hlinkClick r:id="rId4"/>
              </a:rPr>
              <a:t>Campus Contacts!!</a:t>
            </a:r>
            <a:endParaRPr lang="en-US" sz="2200" dirty="0">
              <a:solidFill>
                <a:schemeClr val="accent2">
                  <a:lumMod val="75000"/>
                </a:schemeClr>
              </a:solidFill>
              <a:cs typeface="Adobe Hebrew" pitchFamily="18" charset="-79"/>
            </a:endParaRPr>
          </a:p>
        </p:txBody>
      </p:sp>
      <p:pic>
        <p:nvPicPr>
          <p:cNvPr id="5" name="Picture 4">
            <a:extLst>
              <a:ext uri="{FF2B5EF4-FFF2-40B4-BE49-F238E27FC236}">
                <a16:creationId xmlns:a16="http://schemas.microsoft.com/office/drawing/2014/main" id="{67FEF118-4C18-44A6-A6FC-0426D677FB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4055">
            <a:off x="4695537" y="816207"/>
            <a:ext cx="4163370" cy="2795946"/>
          </a:xfrm>
          <a:prstGeom prst="rect">
            <a:avLst/>
          </a:prstGeom>
        </p:spPr>
      </p:pic>
      <p:sp>
        <p:nvSpPr>
          <p:cNvPr id="2" name="Title 1"/>
          <p:cNvSpPr>
            <a:spLocks noGrp="1"/>
          </p:cNvSpPr>
          <p:nvPr>
            <p:ph type="title"/>
          </p:nvPr>
        </p:nvSpPr>
        <p:spPr>
          <a:xfrm>
            <a:off x="838200" y="149282"/>
            <a:ext cx="8763000" cy="1499179"/>
          </a:xfrm>
        </p:spPr>
        <p:txBody>
          <a:bodyPr>
            <a:normAutofit/>
          </a:bodyPr>
          <a:lstStyle/>
          <a:p>
            <a:r>
              <a:rPr lang="en-US" sz="4800" dirty="0">
                <a:solidFill>
                  <a:schemeClr val="accent2">
                    <a:lumMod val="50000"/>
                  </a:schemeClr>
                </a:solidFill>
              </a:rPr>
              <a:t>Website</a:t>
            </a:r>
            <a:r>
              <a:rPr lang="en-US" dirty="0">
                <a:solidFill>
                  <a:schemeClr val="accent2">
                    <a:lumMod val="50000"/>
                  </a:schemeClr>
                </a:solidFill>
              </a:rPr>
              <a:t> </a:t>
            </a:r>
            <a:br>
              <a:rPr lang="en-US" dirty="0">
                <a:solidFill>
                  <a:schemeClr val="accent2">
                    <a:lumMod val="50000"/>
                  </a:schemeClr>
                </a:solidFill>
              </a:rPr>
            </a:br>
            <a:r>
              <a:rPr lang="en-US" sz="2800" dirty="0">
                <a:hlinkClick r:id="rId6"/>
              </a:rPr>
              <a:t>www.alphasigmanu.org</a:t>
            </a:r>
            <a:r>
              <a:rPr lang="en-US" dirty="0">
                <a:latin typeface="Adobe Garamond Pro Bold" pitchFamily="18" charset="0"/>
              </a:rPr>
              <a:t>	</a:t>
            </a:r>
          </a:p>
        </p:txBody>
      </p:sp>
    </p:spTree>
    <p:extLst>
      <p:ext uri="{BB962C8B-B14F-4D97-AF65-F5344CB8AC3E}">
        <p14:creationId xmlns:p14="http://schemas.microsoft.com/office/powerpoint/2010/main" val="806039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14061F-784A-4A56-AD75-5177B7E5D464}"/>
              </a:ext>
            </a:extLst>
          </p:cNvPr>
          <p:cNvPicPr>
            <a:picLocks noChangeAspect="1"/>
          </p:cNvPicPr>
          <p:nvPr/>
        </p:nvPicPr>
        <p:blipFill rotWithShape="1">
          <a:blip r:embed="rId3"/>
          <a:srcRect l="14166" t="11481" r="15833" b="4074"/>
          <a:stretch/>
        </p:blipFill>
        <p:spPr>
          <a:xfrm rot="302343">
            <a:off x="3708192" y="1541149"/>
            <a:ext cx="5149516" cy="3494314"/>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882162" y="105508"/>
            <a:ext cx="8534400" cy="1219200"/>
          </a:xfrm>
        </p:spPr>
        <p:txBody>
          <a:bodyPr>
            <a:normAutofit fontScale="90000"/>
          </a:bodyPr>
          <a:lstStyle/>
          <a:p>
            <a:r>
              <a:rPr lang="en-US" sz="5300" dirty="0">
                <a:solidFill>
                  <a:schemeClr val="accent2">
                    <a:lumMod val="50000"/>
                  </a:schemeClr>
                </a:solidFill>
              </a:rPr>
              <a:t>Website</a:t>
            </a:r>
            <a:br>
              <a:rPr lang="en-US" sz="4800" dirty="0"/>
            </a:br>
            <a:r>
              <a:rPr lang="en-US" sz="3600" dirty="0"/>
              <a:t>Advisers + Coordinators Page</a:t>
            </a:r>
            <a:r>
              <a:rPr lang="en-US" dirty="0"/>
              <a:t>	</a:t>
            </a:r>
          </a:p>
        </p:txBody>
      </p:sp>
      <p:sp>
        <p:nvSpPr>
          <p:cNvPr id="3" name="Content Placeholder 2"/>
          <p:cNvSpPr>
            <a:spLocks noGrp="1"/>
          </p:cNvSpPr>
          <p:nvPr>
            <p:ph idx="1"/>
          </p:nvPr>
        </p:nvSpPr>
        <p:spPr>
          <a:xfrm>
            <a:off x="924018" y="2057400"/>
            <a:ext cx="8077200" cy="4724400"/>
          </a:xfrm>
        </p:spPr>
        <p:txBody>
          <a:bodyPr>
            <a:normAutofit/>
          </a:bodyPr>
          <a:lstStyle/>
          <a:p>
            <a:pPr marL="0" indent="0">
              <a:buNone/>
            </a:pPr>
            <a:r>
              <a:rPr lang="en-US" sz="2400" dirty="0">
                <a:cs typeface="Adobe Hebrew" pitchFamily="18" charset="-79"/>
              </a:rPr>
              <a:t>Forms</a:t>
            </a:r>
          </a:p>
          <a:p>
            <a:pPr marL="0" indent="0">
              <a:buNone/>
            </a:pPr>
            <a:r>
              <a:rPr lang="en-US" sz="2400" dirty="0">
                <a:cs typeface="Adobe Hebrew" pitchFamily="18" charset="-79"/>
              </a:rPr>
              <a:t>Handbook</a:t>
            </a:r>
          </a:p>
          <a:p>
            <a:pPr marL="0" indent="0">
              <a:buNone/>
            </a:pPr>
            <a:r>
              <a:rPr lang="en-US" sz="2400" dirty="0">
                <a:cs typeface="Adobe Hebrew" pitchFamily="18" charset="-79"/>
              </a:rPr>
              <a:t>Idea Books</a:t>
            </a:r>
          </a:p>
          <a:p>
            <a:pPr marL="0" indent="0">
              <a:buNone/>
            </a:pPr>
            <a:r>
              <a:rPr lang="en-US" sz="2400" dirty="0">
                <a:cs typeface="Adobe Hebrew" pitchFamily="18" charset="-79"/>
              </a:rPr>
              <a:t>Induction Resources</a:t>
            </a:r>
          </a:p>
          <a:p>
            <a:pPr marL="0" indent="0">
              <a:buNone/>
            </a:pPr>
            <a:r>
              <a:rPr lang="en-US" sz="2400" dirty="0">
                <a:cs typeface="Adobe Hebrew" pitchFamily="18" charset="-79"/>
              </a:rPr>
              <a:t>Chapter of the Year</a:t>
            </a:r>
          </a:p>
          <a:p>
            <a:pPr marL="0" indent="0">
              <a:buNone/>
            </a:pPr>
            <a:r>
              <a:rPr lang="en-US" sz="2400" dirty="0">
                <a:cs typeface="Adobe Hebrew" pitchFamily="18" charset="-79"/>
              </a:rPr>
              <a:t>Contact list</a:t>
            </a:r>
          </a:p>
          <a:p>
            <a:pPr marL="0" indent="0">
              <a:buNone/>
            </a:pPr>
            <a:r>
              <a:rPr lang="en-US" sz="2400" dirty="0">
                <a:cs typeface="Adobe Hebrew" pitchFamily="18" charset="-79"/>
              </a:rPr>
              <a:t>Marketing downloads + resources</a:t>
            </a:r>
          </a:p>
          <a:p>
            <a:pPr marL="0" indent="0">
              <a:buNone/>
            </a:pPr>
            <a:r>
              <a:rPr lang="en-US" sz="2400" dirty="0">
                <a:cs typeface="Adobe Hebrew" pitchFamily="18" charset="-79"/>
              </a:rPr>
              <a:t>Official logos and insignia</a:t>
            </a:r>
          </a:p>
          <a:p>
            <a:pPr marL="0" indent="0">
              <a:buNone/>
            </a:pPr>
            <a:r>
              <a:rPr lang="en-US" sz="2400" dirty="0">
                <a:cs typeface="Adobe Hebrew" pitchFamily="18" charset="-79"/>
              </a:rPr>
              <a:t>Grant Info</a:t>
            </a:r>
          </a:p>
          <a:p>
            <a:pPr marL="0" indent="0">
              <a:buNone/>
            </a:pPr>
            <a:endParaRPr lang="en-US" sz="2400" dirty="0">
              <a:cs typeface="Adobe Hebrew" pitchFamily="18" charset="-79"/>
            </a:endParaRPr>
          </a:p>
        </p:txBody>
      </p:sp>
    </p:spTree>
    <p:extLst>
      <p:ext uri="{BB962C8B-B14F-4D97-AF65-F5344CB8AC3E}">
        <p14:creationId xmlns:p14="http://schemas.microsoft.com/office/powerpoint/2010/main" val="2091809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29300" y="152400"/>
            <a:ext cx="3124200" cy="1196670"/>
          </a:xfrm>
        </p:spPr>
        <p:txBody>
          <a:bodyPr>
            <a:noAutofit/>
          </a:bodyPr>
          <a:lstStyle/>
          <a:p>
            <a:r>
              <a:rPr lang="en-US" sz="2800" dirty="0">
                <a:solidFill>
                  <a:schemeClr val="accent2">
                    <a:lumMod val="50000"/>
                  </a:schemeClr>
                </a:solidFill>
              </a:rPr>
              <a:t>More </a:t>
            </a:r>
            <a:r>
              <a:rPr lang="en-US" sz="3200" dirty="0">
                <a:solidFill>
                  <a:schemeClr val="accent2">
                    <a:lumMod val="50000"/>
                  </a:schemeClr>
                </a:solidFill>
              </a:rPr>
              <a:t>Resources</a:t>
            </a:r>
            <a:endParaRPr lang="en-US" sz="2800" dirty="0">
              <a:solidFill>
                <a:schemeClr val="accent2">
                  <a:lumMod val="50000"/>
                </a:schemeClr>
              </a:solidFill>
            </a:endParaRPr>
          </a:p>
        </p:txBody>
      </p:sp>
      <p:sp>
        <p:nvSpPr>
          <p:cNvPr id="6" name="Text Placeholder 5"/>
          <p:cNvSpPr>
            <a:spLocks noGrp="1"/>
          </p:cNvSpPr>
          <p:nvPr>
            <p:ph type="body" sz="half" idx="2"/>
          </p:nvPr>
        </p:nvSpPr>
        <p:spPr>
          <a:xfrm>
            <a:off x="381000" y="304800"/>
            <a:ext cx="4953000" cy="3657600"/>
          </a:xfrm>
        </p:spPr>
        <p:txBody>
          <a:bodyPr>
            <a:normAutofit lnSpcReduction="10000"/>
          </a:bodyPr>
          <a:lstStyle/>
          <a:p>
            <a:r>
              <a:rPr lang="en-US" sz="2400" dirty="0">
                <a:solidFill>
                  <a:schemeClr val="tx1">
                    <a:lumMod val="65000"/>
                    <a:lumOff val="35000"/>
                  </a:schemeClr>
                </a:solidFill>
              </a:rPr>
              <a:t>The Central Office – we’re always a call or email away</a:t>
            </a:r>
          </a:p>
          <a:p>
            <a:r>
              <a:rPr lang="en-US" sz="2400" dirty="0">
                <a:solidFill>
                  <a:schemeClr val="tx1">
                    <a:lumMod val="65000"/>
                    <a:lumOff val="35000"/>
                  </a:schemeClr>
                </a:solidFill>
              </a:rPr>
              <a:t>Faculty Adviser Handbook </a:t>
            </a:r>
          </a:p>
          <a:p>
            <a:r>
              <a:rPr lang="en-US" sz="2400" dirty="0">
                <a:solidFill>
                  <a:schemeClr val="tx1">
                    <a:lumMod val="65000"/>
                    <a:lumOff val="35000"/>
                  </a:schemeClr>
                </a:solidFill>
              </a:rPr>
              <a:t>Printed Materials – Brochures, tents, covers, table runners, postcards, info posters, etc.</a:t>
            </a:r>
          </a:p>
          <a:p>
            <a:r>
              <a:rPr lang="en-US" sz="2400" dirty="0">
                <a:solidFill>
                  <a:schemeClr val="tx1">
                    <a:lumMod val="65000"/>
                    <a:lumOff val="35000"/>
                  </a:schemeClr>
                </a:solidFill>
              </a:rPr>
              <a:t>Pull-up Banners</a:t>
            </a:r>
          </a:p>
          <a:p>
            <a:r>
              <a:rPr lang="en-US" sz="2400" dirty="0">
                <a:solidFill>
                  <a:schemeClr val="tx1">
                    <a:lumMod val="65000"/>
                    <a:lumOff val="35000"/>
                  </a:schemeClr>
                </a:solidFill>
              </a:rPr>
              <a:t>Official felt banner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828800"/>
            <a:ext cx="1676400" cy="4467563"/>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7302" y="4062581"/>
            <a:ext cx="3200395" cy="21197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extBox 1">
            <a:extLst>
              <a:ext uri="{FF2B5EF4-FFF2-40B4-BE49-F238E27FC236}">
                <a16:creationId xmlns:a16="http://schemas.microsoft.com/office/drawing/2014/main" id="{29DE2806-2FEE-42EB-85E1-25E11F016FFD}"/>
              </a:ext>
            </a:extLst>
          </p:cNvPr>
          <p:cNvSpPr txBox="1"/>
          <p:nvPr/>
        </p:nvSpPr>
        <p:spPr>
          <a:xfrm>
            <a:off x="1600200" y="6400800"/>
            <a:ext cx="3581400" cy="369332"/>
          </a:xfrm>
          <a:prstGeom prst="rect">
            <a:avLst/>
          </a:prstGeom>
          <a:noFill/>
        </p:spPr>
        <p:txBody>
          <a:bodyPr wrap="square" rtlCol="0">
            <a:spAutoFit/>
          </a:bodyPr>
          <a:lstStyle/>
          <a:p>
            <a:r>
              <a:rPr lang="en-US" dirty="0">
                <a:solidFill>
                  <a:schemeClr val="tx1">
                    <a:lumMod val="65000"/>
                    <a:lumOff val="35000"/>
                  </a:schemeClr>
                </a:solidFill>
              </a:rPr>
              <a:t>Kristina, Kate, + Amy</a:t>
            </a:r>
          </a:p>
        </p:txBody>
      </p:sp>
    </p:spTree>
    <p:extLst>
      <p:ext uri="{BB962C8B-B14F-4D97-AF65-F5344CB8AC3E}">
        <p14:creationId xmlns:p14="http://schemas.microsoft.com/office/powerpoint/2010/main" val="164073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869950"/>
          </a:xfrm>
        </p:spPr>
        <p:txBody>
          <a:bodyPr>
            <a:normAutofit/>
          </a:bodyPr>
          <a:lstStyle/>
          <a:p>
            <a:r>
              <a:rPr lang="en-US" sz="4400" b="0" dirty="0">
                <a:solidFill>
                  <a:schemeClr val="tx1">
                    <a:lumMod val="65000"/>
                    <a:lumOff val="35000"/>
                  </a:schemeClr>
                </a:solidFill>
                <a:latin typeface="+mj-lt"/>
                <a:cs typeface="Adobe Hebrew" pitchFamily="18" charset="-79"/>
              </a:rPr>
              <a:t>Haig Fund Grants</a:t>
            </a:r>
          </a:p>
        </p:txBody>
      </p:sp>
      <p:sp>
        <p:nvSpPr>
          <p:cNvPr id="4" name="Text Placeholder 3"/>
          <p:cNvSpPr>
            <a:spLocks noGrp="1"/>
          </p:cNvSpPr>
          <p:nvPr>
            <p:ph type="body" sz="half" idx="2"/>
          </p:nvPr>
        </p:nvSpPr>
        <p:spPr>
          <a:xfrm>
            <a:off x="5738446" y="457200"/>
            <a:ext cx="3429000" cy="5257800"/>
          </a:xfrm>
        </p:spPr>
        <p:txBody>
          <a:bodyPr>
            <a:normAutofit fontScale="92500"/>
          </a:bodyPr>
          <a:lstStyle/>
          <a:p>
            <a:r>
              <a:rPr lang="en-US" sz="1600" dirty="0">
                <a:cs typeface="Adobe Hebrew" pitchFamily="18" charset="-79"/>
              </a:rPr>
              <a:t>Grants up to $500 for Chapter programming</a:t>
            </a:r>
          </a:p>
          <a:p>
            <a:r>
              <a:rPr lang="en-US" sz="1600" dirty="0">
                <a:cs typeface="Adobe Hebrew" pitchFamily="18" charset="-79"/>
              </a:rPr>
              <a:t> </a:t>
            </a:r>
          </a:p>
          <a:p>
            <a:r>
              <a:rPr lang="en-US" sz="1600" dirty="0">
                <a:cs typeface="Adobe Hebrew" pitchFamily="18" charset="-79"/>
              </a:rPr>
              <a:t>Application on the Student Chapters page</a:t>
            </a:r>
          </a:p>
          <a:p>
            <a:endParaRPr lang="en-US" dirty="0">
              <a:cs typeface="Adobe Hebrew" pitchFamily="18" charset="-79"/>
            </a:endParaRPr>
          </a:p>
          <a:p>
            <a:r>
              <a:rPr lang="en-US" sz="1600" dirty="0">
                <a:cs typeface="Adobe Hebrew" pitchFamily="18" charset="-79"/>
              </a:rPr>
              <a:t>Fill out and submit with signatures</a:t>
            </a:r>
          </a:p>
          <a:p>
            <a:endParaRPr lang="en-US" sz="1200" dirty="0">
              <a:cs typeface="Adobe Hebrew" pitchFamily="18" charset="-79"/>
            </a:endParaRPr>
          </a:p>
          <a:p>
            <a:r>
              <a:rPr lang="en-US" sz="1600" dirty="0">
                <a:cs typeface="Adobe Hebrew" pitchFamily="18" charset="-79"/>
              </a:rPr>
              <a:t>Board of Directors votes on grant approval</a:t>
            </a:r>
          </a:p>
          <a:p>
            <a:endParaRPr lang="en-US" sz="1200" dirty="0">
              <a:cs typeface="Adobe Hebrew" pitchFamily="18" charset="-79"/>
            </a:endParaRPr>
          </a:p>
          <a:p>
            <a:r>
              <a:rPr lang="en-US" sz="1600" dirty="0">
                <a:cs typeface="Adobe Hebrew" pitchFamily="18" charset="-79"/>
              </a:rPr>
              <a:t>Generally a quick turnaround on approval</a:t>
            </a:r>
          </a:p>
          <a:p>
            <a:endParaRPr lang="en-US" sz="1600" dirty="0">
              <a:cs typeface="Adobe Hebrew" pitchFamily="18" charset="-79"/>
            </a:endParaRPr>
          </a:p>
          <a:p>
            <a:r>
              <a:rPr lang="en-US" sz="1600" dirty="0">
                <a:cs typeface="Adobe Hebrew" pitchFamily="18" charset="-79"/>
              </a:rPr>
              <a:t>Encourage students to think big(</a:t>
            </a:r>
            <a:r>
              <a:rPr lang="en-US" sz="1600" dirty="0" err="1">
                <a:cs typeface="Adobe Hebrew" pitchFamily="18" charset="-79"/>
              </a:rPr>
              <a:t>ger</a:t>
            </a:r>
            <a:r>
              <a:rPr lang="en-US" sz="1600" dirty="0">
                <a:cs typeface="Adobe Hebrew" pitchFamily="18" charset="-79"/>
              </a:rPr>
              <a:t>) by reminding of the grants</a:t>
            </a:r>
          </a:p>
          <a:p>
            <a:endParaRPr lang="en-US" sz="1600" dirty="0">
              <a:cs typeface="Adobe Hebrew" pitchFamily="18" charset="-79"/>
            </a:endParaRPr>
          </a:p>
          <a:p>
            <a:endParaRPr lang="en-US" sz="1600" dirty="0">
              <a:cs typeface="Adobe Hebrew" pitchFamily="18" charset="-79"/>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1339341">
            <a:off x="633884" y="1504837"/>
            <a:ext cx="4567722" cy="48381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82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869950"/>
          </a:xfrm>
        </p:spPr>
        <p:txBody>
          <a:bodyPr>
            <a:normAutofit/>
          </a:bodyPr>
          <a:lstStyle/>
          <a:p>
            <a:r>
              <a:rPr lang="en-US" sz="4400" b="0" dirty="0" err="1">
                <a:solidFill>
                  <a:schemeClr val="tx1">
                    <a:lumMod val="65000"/>
                    <a:lumOff val="35000"/>
                  </a:schemeClr>
                </a:solidFill>
                <a:latin typeface="+mj-lt"/>
                <a:cs typeface="Adobe Hebrew" pitchFamily="18" charset="-79"/>
              </a:rPr>
              <a:t>Seelos</a:t>
            </a:r>
            <a:r>
              <a:rPr lang="en-US" sz="4400" b="0" dirty="0">
                <a:solidFill>
                  <a:schemeClr val="tx1">
                    <a:lumMod val="65000"/>
                    <a:lumOff val="35000"/>
                  </a:schemeClr>
                </a:solidFill>
                <a:latin typeface="+mj-lt"/>
                <a:cs typeface="Adobe Hebrew" pitchFamily="18" charset="-79"/>
              </a:rPr>
              <a:t> Grant</a:t>
            </a:r>
          </a:p>
        </p:txBody>
      </p:sp>
      <p:sp>
        <p:nvSpPr>
          <p:cNvPr id="4" name="Text Placeholder 3"/>
          <p:cNvSpPr>
            <a:spLocks noGrp="1"/>
          </p:cNvSpPr>
          <p:nvPr>
            <p:ph type="body" sz="half" idx="2"/>
          </p:nvPr>
        </p:nvSpPr>
        <p:spPr>
          <a:xfrm>
            <a:off x="5738446" y="457200"/>
            <a:ext cx="3429000" cy="5257800"/>
          </a:xfrm>
        </p:spPr>
        <p:txBody>
          <a:bodyPr>
            <a:normAutofit fontScale="92500"/>
          </a:bodyPr>
          <a:lstStyle/>
          <a:p>
            <a:r>
              <a:rPr lang="en-US" sz="1600" dirty="0">
                <a:cs typeface="Adobe Hebrew" pitchFamily="18" charset="-79"/>
              </a:rPr>
              <a:t>Grants for current student members</a:t>
            </a:r>
          </a:p>
          <a:p>
            <a:r>
              <a:rPr lang="en-US" sz="1600" dirty="0">
                <a:cs typeface="Adobe Hebrew" pitchFamily="18" charset="-79"/>
              </a:rPr>
              <a:t> </a:t>
            </a:r>
          </a:p>
          <a:p>
            <a:r>
              <a:rPr lang="en-US" sz="1600" dirty="0">
                <a:cs typeface="Adobe Hebrew" pitchFamily="18" charset="-79"/>
              </a:rPr>
              <a:t>Fund attendance at Ignatian justice and leadership conferences</a:t>
            </a:r>
          </a:p>
          <a:p>
            <a:endParaRPr lang="en-US" dirty="0">
              <a:cs typeface="Adobe Hebrew" pitchFamily="18" charset="-79"/>
            </a:endParaRPr>
          </a:p>
          <a:p>
            <a:r>
              <a:rPr lang="en-US" sz="1600" dirty="0">
                <a:cs typeface="Adobe Hebrew" pitchFamily="18" charset="-79"/>
              </a:rPr>
              <a:t>To train Ignatian-inspired leaders for our Chapters and our world</a:t>
            </a:r>
          </a:p>
          <a:p>
            <a:endParaRPr lang="en-US" sz="1200" dirty="0">
              <a:cs typeface="Adobe Hebrew" pitchFamily="18" charset="-79"/>
            </a:endParaRPr>
          </a:p>
          <a:p>
            <a:r>
              <a:rPr lang="en-US" sz="1600" dirty="0">
                <a:cs typeface="Adobe Hebrew" pitchFamily="18" charset="-79"/>
              </a:rPr>
              <a:t>Application on the website and to be emailed to all current student members</a:t>
            </a:r>
          </a:p>
          <a:p>
            <a:endParaRPr lang="en-US" sz="1200" dirty="0">
              <a:cs typeface="Adobe Hebrew" pitchFamily="18" charset="-79"/>
            </a:endParaRPr>
          </a:p>
          <a:p>
            <a:r>
              <a:rPr lang="en-US" sz="1600" dirty="0">
                <a:cs typeface="Adobe Hebrew" pitchFamily="18" charset="-79"/>
              </a:rPr>
              <a:t>Conferences/events will be updated</a:t>
            </a:r>
          </a:p>
          <a:p>
            <a:endParaRPr lang="en-US" sz="1600" dirty="0">
              <a:cs typeface="Adobe Hebrew" pitchFamily="18" charset="-79"/>
            </a:endParaRPr>
          </a:p>
          <a:p>
            <a:r>
              <a:rPr lang="en-US" sz="1600" dirty="0">
                <a:cs typeface="Adobe Hebrew" pitchFamily="18" charset="-79"/>
              </a:rPr>
              <a:t>Your role: Encourage students to take advantage of the opportunity!</a:t>
            </a:r>
          </a:p>
          <a:p>
            <a:endParaRPr lang="en-US" sz="1600" dirty="0">
              <a:cs typeface="Adobe Hebrew" pitchFamily="18" charset="-79"/>
            </a:endParaRPr>
          </a:p>
          <a:p>
            <a:endParaRPr lang="en-US" sz="1600" dirty="0">
              <a:cs typeface="Adobe Hebrew" pitchFamily="18" charset="-79"/>
            </a:endParaRPr>
          </a:p>
        </p:txBody>
      </p:sp>
      <p:pic>
        <p:nvPicPr>
          <p:cNvPr id="5" name="Picture 4">
            <a:extLst>
              <a:ext uri="{FF2B5EF4-FFF2-40B4-BE49-F238E27FC236}">
                <a16:creationId xmlns:a16="http://schemas.microsoft.com/office/drawing/2014/main" id="{35B9DC03-D966-4F9D-BB04-285C5AA966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990600"/>
            <a:ext cx="4357255" cy="5638800"/>
          </a:xfrm>
          <a:prstGeom prst="rect">
            <a:avLst/>
          </a:prstGeom>
        </p:spPr>
      </p:pic>
    </p:spTree>
    <p:extLst>
      <p:ext uri="{BB962C8B-B14F-4D97-AF65-F5344CB8AC3E}">
        <p14:creationId xmlns:p14="http://schemas.microsoft.com/office/powerpoint/2010/main" val="2340102631"/>
      </p:ext>
    </p:extLst>
  </p:cSld>
  <p:clrMapOvr>
    <a:masterClrMapping/>
  </p:clrMapOvr>
</p:sld>
</file>

<file path=ppt/theme/theme1.xml><?xml version="1.0" encoding="utf-8"?>
<a:theme xmlns:a="http://schemas.openxmlformats.org/drawingml/2006/main" name="Badg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9936</TotalTime>
  <Words>1219</Words>
  <Application>Microsoft Office PowerPoint</Application>
  <PresentationFormat>On-screen Show (4:3)</PresentationFormat>
  <Paragraphs>232</Paragraphs>
  <Slides>25</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Adobe Garamond Pro Bold</vt:lpstr>
      <vt:lpstr>Adobe Hebrew</vt:lpstr>
      <vt:lpstr>Arial</vt:lpstr>
      <vt:lpstr>Calibri</vt:lpstr>
      <vt:lpstr>Gill Sans MT</vt:lpstr>
      <vt:lpstr>Impact</vt:lpstr>
      <vt:lpstr>Symbol</vt:lpstr>
      <vt:lpstr>Times New Roman</vt:lpstr>
      <vt:lpstr>Wingdings</vt:lpstr>
      <vt:lpstr>Badge</vt:lpstr>
      <vt:lpstr>ADVISER  +  Coordinator</vt:lpstr>
      <vt:lpstr>Alpha sigma who?</vt:lpstr>
      <vt:lpstr>PowerPoint Presentation</vt:lpstr>
      <vt:lpstr>resources</vt:lpstr>
      <vt:lpstr>Website  www.alphasigmanu.org </vt:lpstr>
      <vt:lpstr>Website Advisers + Coordinators Page </vt:lpstr>
      <vt:lpstr>More Resources</vt:lpstr>
      <vt:lpstr>Haig Fund Grants</vt:lpstr>
      <vt:lpstr>Seelos Grant</vt:lpstr>
      <vt:lpstr>Chapter of the YeaR</vt:lpstr>
      <vt:lpstr>Induction</vt:lpstr>
      <vt:lpstr>INDUCTION</vt:lpstr>
      <vt:lpstr>Induction Cont…</vt:lpstr>
      <vt:lpstr>Induction Forms</vt:lpstr>
      <vt:lpstr>New Member Registration Spreadsheet</vt:lpstr>
      <vt:lpstr>Induction Order Form</vt:lpstr>
      <vt:lpstr>Honorary Member Form</vt:lpstr>
      <vt:lpstr>END-OF-YEAR REPORTS</vt:lpstr>
      <vt:lpstr>Faculty Adviser Annual Report </vt:lpstr>
      <vt:lpstr>Upcoming Leadership Report</vt:lpstr>
      <vt:lpstr>CHAPTER PROGRAMMING</vt:lpstr>
      <vt:lpstr>Events/Meetings</vt:lpstr>
      <vt:lpstr>Alpha Sigma Nu Week</vt:lpstr>
      <vt:lpstr>TRANSITIONING OFFICERS</vt:lpstr>
      <vt:lpstr>Questions?</vt:lpstr>
    </vt:vector>
  </TitlesOfParts>
  <Company>Marquette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dc:creator>
  <cp:lastModifiedBy>Tadeo, Kristina</cp:lastModifiedBy>
  <cp:revision>97</cp:revision>
  <cp:lastPrinted>2016-09-07T19:13:51Z</cp:lastPrinted>
  <dcterms:created xsi:type="dcterms:W3CDTF">2012-09-21T21:16:39Z</dcterms:created>
  <dcterms:modified xsi:type="dcterms:W3CDTF">2018-10-03T20:00:58Z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TC102885671033</vt:lpwstr>
  </property>
</Properties>
</file>